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85" r:id="rId2"/>
    <p:sldId id="286" r:id="rId3"/>
    <p:sldId id="259" r:id="rId4"/>
    <p:sldId id="287" r:id="rId5"/>
    <p:sldId id="261" r:id="rId6"/>
    <p:sldId id="262" r:id="rId7"/>
    <p:sldId id="264" r:id="rId8"/>
    <p:sldId id="28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1" autoAdjust="0"/>
    <p:restoredTop sz="89176" autoAdjust="0"/>
  </p:normalViewPr>
  <p:slideViewPr>
    <p:cSldViewPr snapToGrid="0" snapToObjects="1">
      <p:cViewPr varScale="1">
        <p:scale>
          <a:sx n="104" d="100"/>
          <a:sy n="104" d="100"/>
        </p:scale>
        <p:origin x="104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: </a:t>
            </a:r>
            <a:r>
              <a:rPr lang="ko-KR" altLang="en-US" dirty="0"/>
              <a:t>컴퓨터에게 지시하는 명령의 모임</a:t>
            </a:r>
            <a:r>
              <a:rPr lang="en-US" altLang="ko-KR" dirty="0"/>
              <a:t>, </a:t>
            </a:r>
            <a:r>
              <a:rPr lang="ko-KR" altLang="en-US" dirty="0"/>
              <a:t>컴퓨터는 프로그램의 명령에 따라 순서대로 일을 처리하는데</a:t>
            </a:r>
            <a:r>
              <a:rPr lang="en-US" altLang="ko-KR" dirty="0"/>
              <a:t>, </a:t>
            </a:r>
            <a:r>
              <a:rPr lang="ko-KR" altLang="en-US" dirty="0"/>
              <a:t>이때 효율적인 결과를 얻기 위해 필요한 것이 알고리즘</a:t>
            </a:r>
            <a:r>
              <a:rPr lang="en-US" altLang="ko-KR" dirty="0"/>
              <a:t>! ‘</a:t>
            </a:r>
            <a:r>
              <a:rPr lang="ko-KR" altLang="en-US" dirty="0"/>
              <a:t>문제 해결 순서</a:t>
            </a:r>
            <a:r>
              <a:rPr lang="en-US" altLang="ko-KR" dirty="0"/>
              <a:t>＇</a:t>
            </a:r>
            <a:r>
              <a:rPr lang="ko-KR" altLang="en-US" dirty="0"/>
              <a:t>라는 의미로 해석</a:t>
            </a:r>
            <a:r>
              <a:rPr lang="en-US" altLang="ko-KR" dirty="0"/>
              <a:t>. </a:t>
            </a:r>
            <a:r>
              <a:rPr lang="ko-KR" altLang="en-US" dirty="0"/>
              <a:t>자료구조는 컴퓨터의 정보를 효율적으로 저장하고 관리하는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06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618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데이터 구조 입문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학기 </a:t>
            </a:r>
            <a:endParaRPr kumimoji="1" lang="en-US" altLang="ko-KR" dirty="0"/>
          </a:p>
          <a:p>
            <a:r>
              <a:rPr kumimoji="1" lang="ko-KR" altLang="en-US" dirty="0"/>
              <a:t>최원영</a:t>
            </a:r>
          </a:p>
        </p:txBody>
      </p:sp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2025-03-04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189" y="4553914"/>
            <a:ext cx="10515600" cy="149519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400" b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2025</a:t>
            </a:r>
            <a:r>
              <a:rPr kumimoji="1" lang="ko-KR" altLang="en-US" sz="2400" b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kumimoji="1" lang="en-US" altLang="ko-KR" sz="2400" b="1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2400" b="1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학기 </a:t>
            </a:r>
            <a:endParaRPr kumimoji="1" lang="en-US" altLang="ko-KR" sz="2400" b="1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2400" b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김종현</a:t>
            </a:r>
            <a:endParaRPr kumimoji="1"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half" idx="2"/>
          </p:nvPr>
        </p:nvSpPr>
        <p:spPr>
          <a:xfrm>
            <a:off x="831850" y="1798655"/>
            <a:ext cx="10515600" cy="1895119"/>
          </a:xfrm>
        </p:spPr>
        <p:txBody>
          <a:bodyPr/>
          <a:lstStyle/>
          <a:p>
            <a:r>
              <a:rPr kumimoji="1" lang="ko-KR" altLang="en-US" dirty="0">
                <a:solidFill>
                  <a:srgbClr val="002060"/>
                </a:solidFill>
              </a:rPr>
              <a:t>데이터 구조 입문</a:t>
            </a:r>
            <a:endParaRPr kumimoji="1"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92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72696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조건문과 분기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r>
              <a:rPr kumimoji="1" lang="ko-KR" altLang="en-US" b="0" dirty="0"/>
              <a:t>입력 받은 정숫값에 따라 정해진 알파벳 출력하는 프로그램 </a:t>
            </a:r>
            <a:r>
              <a:rPr kumimoji="1" lang="en-US" altLang="ko-KR" b="0" dirty="0"/>
              <a:t>2</a:t>
            </a:r>
            <a:r>
              <a:rPr kumimoji="1" lang="ko-KR" altLang="en-US" b="0" dirty="0"/>
              <a:t>개는 동일해보이지만 분기 개수가 다르다</a:t>
            </a:r>
            <a:r>
              <a:rPr kumimoji="1" lang="en-US" altLang="ko-KR" b="0" dirty="0"/>
              <a:t>.</a:t>
            </a:r>
            <a:r>
              <a:rPr kumimoji="1" lang="ko-KR" altLang="en-US" b="0" dirty="0"/>
              <a:t> </a:t>
            </a:r>
            <a:endParaRPr kumimoji="1" lang="en-US" altLang="ko-KR" sz="18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0CD1CD-4F91-F043-9251-0DCDD052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71827"/>
              </p:ext>
            </p:extLst>
          </p:nvPr>
        </p:nvGraphicFramePr>
        <p:xfrm>
          <a:off x="1054101" y="2501900"/>
          <a:ext cx="10405380" cy="378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2690">
                  <a:extLst>
                    <a:ext uri="{9D8B030D-6E8A-4147-A177-3AD203B41FA5}">
                      <a16:colId xmlns:a16="http://schemas.microsoft.com/office/drawing/2014/main" val="3795027227"/>
                    </a:ext>
                  </a:extLst>
                </a:gridCol>
                <a:gridCol w="5202690">
                  <a:extLst>
                    <a:ext uri="{9D8B030D-6E8A-4147-A177-3AD203B41FA5}">
                      <a16:colId xmlns:a16="http://schemas.microsoft.com/office/drawing/2014/main" val="337475924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실습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1-4 :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분기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실습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1-5 :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분기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60851"/>
                  </a:ext>
                </a:extLst>
              </a:tr>
              <a:tr h="34036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546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15369A9-EBA2-4749-9649-2A6B1F95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42" y="3048185"/>
            <a:ext cx="4625052" cy="1992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E188B-D864-5C40-8762-7173FC4C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42" y="5030724"/>
            <a:ext cx="4625052" cy="93540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2BDA21-3521-814D-8248-0CF6F5D13184}"/>
              </a:ext>
            </a:extLst>
          </p:cNvPr>
          <p:cNvSpPr/>
          <p:nvPr/>
        </p:nvSpPr>
        <p:spPr>
          <a:xfrm>
            <a:off x="1692742" y="5202059"/>
            <a:ext cx="1155700" cy="780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D0467C-C27B-E24A-BAA0-0816469582B4}"/>
              </a:ext>
            </a:extLst>
          </p:cNvPr>
          <p:cNvSpPr txBox="1"/>
          <p:nvPr/>
        </p:nvSpPr>
        <p:spPr>
          <a:xfrm>
            <a:off x="2848442" y="5303146"/>
            <a:ext cx="272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</a:rPr>
              <a:t>1,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</a:rPr>
              <a:t>2</a:t>
            </a:r>
            <a:r>
              <a:rPr kumimoji="1" lang="ko-KR" altLang="en-US" sz="1400" dirty="0">
                <a:solidFill>
                  <a:srgbClr val="FF0000"/>
                </a:solidFill>
              </a:rPr>
              <a:t>가 아니면 모두 </a:t>
            </a:r>
            <a:r>
              <a:rPr kumimoji="1" lang="en-US" altLang="ko-KR" sz="1400" dirty="0">
                <a:solidFill>
                  <a:srgbClr val="FF0000"/>
                </a:solidFill>
              </a:rPr>
              <a:t>C</a:t>
            </a:r>
            <a:r>
              <a:rPr kumimoji="1" lang="ko-KR" altLang="en-US" sz="1400" dirty="0">
                <a:solidFill>
                  <a:srgbClr val="FF0000"/>
                </a:solidFill>
              </a:rPr>
              <a:t>를 출력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r>
              <a:rPr kumimoji="1" lang="en-US" altLang="ko-KR" sz="14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kumimoji="1" lang="ko-KR" altLang="en-US" sz="1400" dirty="0">
                <a:solidFill>
                  <a:srgbClr val="FF0000"/>
                </a:solidFill>
                <a:sym typeface="Wingdings" pitchFamily="2" charset="2"/>
              </a:rPr>
              <a:t> 흐름이 </a:t>
            </a:r>
            <a:r>
              <a:rPr kumimoji="1" lang="en-US" altLang="ko-KR" sz="14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kumimoji="1" lang="ko-KR" altLang="en-US" sz="1400" dirty="0">
                <a:solidFill>
                  <a:srgbClr val="FF0000"/>
                </a:solidFill>
                <a:sym typeface="Wingdings" pitchFamily="2" charset="2"/>
              </a:rPr>
              <a:t>개로 분기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9C3A72-FC98-6B4E-AA75-8A8A12A4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145" y="3179062"/>
            <a:ext cx="4625053" cy="1992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FE8341-478F-2848-8AEA-3FBC2253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145" y="5175042"/>
            <a:ext cx="4625053" cy="76795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ADFC7-BAD8-0D4C-9463-9AC76A90BED8}"/>
              </a:ext>
            </a:extLst>
          </p:cNvPr>
          <p:cNvSpPr/>
          <p:nvPr/>
        </p:nvSpPr>
        <p:spPr>
          <a:xfrm>
            <a:off x="6815397" y="5714952"/>
            <a:ext cx="1155700" cy="205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CAAED3-D556-D34D-A640-D48DD5BDE2D7}"/>
              </a:ext>
            </a:extLst>
          </p:cNvPr>
          <p:cNvSpPr txBox="1"/>
          <p:nvPr/>
        </p:nvSpPr>
        <p:spPr>
          <a:xfrm>
            <a:off x="8041208" y="5225295"/>
            <a:ext cx="2110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</a:rPr>
              <a:t>1,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</a:rPr>
              <a:t>2, 3</a:t>
            </a:r>
            <a:r>
              <a:rPr kumimoji="1" lang="ko-KR" altLang="en-US" sz="1400" dirty="0">
                <a:solidFill>
                  <a:srgbClr val="FF0000"/>
                </a:solidFill>
              </a:rPr>
              <a:t>이 아니면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r>
              <a:rPr kumimoji="1" lang="ko-KR" altLang="en-US" sz="1400" dirty="0">
                <a:solidFill>
                  <a:srgbClr val="FF0000"/>
                </a:solidFill>
              </a:rPr>
              <a:t>아무것도 출력하지 않음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sz="1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ko-KR" altLang="en-US" sz="1400" dirty="0">
                <a:solidFill>
                  <a:srgbClr val="FF0000"/>
                </a:solidFill>
                <a:sym typeface="Wingdings" pitchFamily="2" charset="2"/>
              </a:rPr>
              <a:t>흐름이 </a:t>
            </a:r>
            <a:r>
              <a:rPr kumimoji="1" lang="en-US" altLang="ko-KR" sz="1400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kumimoji="1" lang="ko-KR" altLang="en-US" sz="1400" dirty="0">
                <a:solidFill>
                  <a:srgbClr val="FF0000"/>
                </a:solidFill>
                <a:sym typeface="Wingdings" pitchFamily="2" charset="2"/>
              </a:rPr>
              <a:t>개로 분기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1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72696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조건문과 분기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1-6 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실습 </a:t>
            </a:r>
            <a:r>
              <a:rPr kumimoji="1" lang="en-US" altLang="ko-KR" sz="1600" b="0" dirty="0"/>
              <a:t>1-5</a:t>
            </a:r>
            <a:r>
              <a:rPr kumimoji="1" lang="ko-KR" altLang="en-US" sz="1600" b="0" dirty="0"/>
              <a:t>를 조금 더 분명하게 보이도록 재구성</a:t>
            </a:r>
            <a:endParaRPr kumimoji="1" lang="en-US" altLang="ko-KR" sz="1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7DF046-5FE7-5D4D-BED1-8B95D7FB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98" y="2465582"/>
            <a:ext cx="5277203" cy="37270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6B2F51-DBE6-A646-A305-F7219B592FDA}"/>
              </a:ext>
            </a:extLst>
          </p:cNvPr>
          <p:cNvSpPr/>
          <p:nvPr/>
        </p:nvSpPr>
        <p:spPr>
          <a:xfrm>
            <a:off x="3736662" y="4659226"/>
            <a:ext cx="762000" cy="4007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5DD087-D12D-5348-830B-3AFD20116FE1}"/>
              </a:ext>
            </a:extLst>
          </p:cNvPr>
          <p:cNvSpPr txBox="1"/>
          <p:nvPr/>
        </p:nvSpPr>
        <p:spPr>
          <a:xfrm>
            <a:off x="4557432" y="4710969"/>
            <a:ext cx="3850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※ pass </a:t>
            </a:r>
            <a:r>
              <a:rPr kumimoji="1" lang="ko-KR" altLang="en-US" sz="1200" dirty="0">
                <a:solidFill>
                  <a:srgbClr val="FF0000"/>
                </a:solidFill>
              </a:rPr>
              <a:t>문은 </a:t>
            </a:r>
            <a:r>
              <a:rPr kumimoji="1" lang="en-US" altLang="ko-KR" sz="1200" dirty="0">
                <a:solidFill>
                  <a:srgbClr val="FF0000"/>
                </a:solidFill>
              </a:rPr>
              <a:t>‘</a:t>
            </a:r>
            <a:r>
              <a:rPr kumimoji="1" lang="ko-KR" altLang="en-US" sz="1200" dirty="0">
                <a:solidFill>
                  <a:srgbClr val="FF0000"/>
                </a:solidFill>
              </a:rPr>
              <a:t>아무것도 수행하지 말고 그냥 지나치세요</a:t>
            </a:r>
            <a:r>
              <a:rPr kumimoji="1" lang="en-US" altLang="ko-KR" sz="1200" dirty="0">
                <a:solidFill>
                  <a:srgbClr val="FF0000"/>
                </a:solidFill>
              </a:rPr>
              <a:t>’</a:t>
            </a:r>
            <a:r>
              <a:rPr kumimoji="1" lang="ko-KR" altLang="en-US" sz="1200" dirty="0">
                <a:solidFill>
                  <a:srgbClr val="FF0000"/>
                </a:solidFill>
              </a:rPr>
              <a:t>를 뜻하는 키워드이다</a:t>
            </a:r>
            <a:r>
              <a:rPr kumimoji="1" lang="en-US" altLang="ko-KR" sz="1200" dirty="0">
                <a:solidFill>
                  <a:srgbClr val="FF0000"/>
                </a:solidFill>
              </a:rPr>
              <a:t>.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1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순서도 기호 살펴보기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순</a:t>
            </a:r>
            <a:r>
              <a:rPr kumimoji="1" lang="ko-KR" altLang="en-US" sz="1800" b="1" dirty="0"/>
              <a:t>서도</a:t>
            </a:r>
            <a:r>
              <a:rPr kumimoji="1" lang="en-US" altLang="ko-KR" b="1" baseline="30000" dirty="0"/>
              <a:t>flowchart</a:t>
            </a:r>
            <a:endParaRPr kumimoji="1" lang="en-US" altLang="ko-KR" sz="1800" baseline="30000" dirty="0"/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문제를 정의 </a:t>
            </a:r>
            <a:r>
              <a:rPr kumimoji="1" lang="en-US" altLang="ko-KR" dirty="0"/>
              <a:t>· </a:t>
            </a:r>
            <a:r>
              <a:rPr kumimoji="1" lang="ko-KR" altLang="en-US" dirty="0"/>
              <a:t>분석하고 해결하는 방법을 표현한 그림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사용되는 기호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8CE58BD-B19F-0B45-8F13-FA96613BC23C}"/>
              </a:ext>
            </a:extLst>
          </p:cNvPr>
          <p:cNvSpPr/>
          <p:nvPr/>
        </p:nvSpPr>
        <p:spPr>
          <a:xfrm>
            <a:off x="1486451" y="3135274"/>
            <a:ext cx="5689050" cy="946225"/>
          </a:xfrm>
          <a:prstGeom prst="roundRect">
            <a:avLst>
              <a:gd name="adj" fmla="val 1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실제로 실행할 연산을 나타내는 기호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제어 흐름을 나타내는 선 기호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프로그램 순서도를 이해하거나 작성하는 데 편리한 특수 기호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9B38AD5-81CE-DC4E-9453-56EF9C592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38720"/>
              </p:ext>
            </p:extLst>
          </p:nvPr>
        </p:nvGraphicFramePr>
        <p:xfrm>
          <a:off x="893310" y="4330759"/>
          <a:ext cx="10405380" cy="18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790">
                  <a:extLst>
                    <a:ext uri="{9D8B030D-6E8A-4147-A177-3AD203B41FA5}">
                      <a16:colId xmlns:a16="http://schemas.microsoft.com/office/drawing/2014/main" val="3795027227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3374759245"/>
                    </a:ext>
                  </a:extLst>
                </a:gridCol>
                <a:gridCol w="2103890">
                  <a:extLst>
                    <a:ext uri="{9D8B030D-6E8A-4147-A177-3AD203B41FA5}">
                      <a16:colId xmlns:a16="http://schemas.microsoft.com/office/drawing/2014/main" val="676838156"/>
                    </a:ext>
                  </a:extLst>
                </a:gridCol>
              </a:tblGrid>
              <a:tr h="15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60851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기억장치를 지정하지 않은 데이터 자체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54632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여러 종류의 처리 기능을 나타냄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정보의 값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형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위치를 바꾸도록 정의한 연산이나 연산 집합의 실행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연속하는 몇 가지 흐름 가운데 하나의 방향을 결정하는 연산이나 연산 집합의 실행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2843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CB14DB2-8958-3D48-ACD2-44A91B38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889" y="4692862"/>
            <a:ext cx="1463960" cy="6793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AE5C6A-0854-5949-9A0A-5A30E1611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510" y="5462219"/>
            <a:ext cx="1348718" cy="6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4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순서도 기호 살펴보기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9B38AD5-81CE-DC4E-9453-56EF9C592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042756"/>
              </p:ext>
            </p:extLst>
          </p:nvPr>
        </p:nvGraphicFramePr>
        <p:xfrm>
          <a:off x="893310" y="2202135"/>
          <a:ext cx="10405380" cy="333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790">
                  <a:extLst>
                    <a:ext uri="{9D8B030D-6E8A-4147-A177-3AD203B41FA5}">
                      <a16:colId xmlns:a16="http://schemas.microsoft.com/office/drawing/2014/main" val="3795027227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3374759245"/>
                    </a:ext>
                  </a:extLst>
                </a:gridCol>
                <a:gridCol w="2103890">
                  <a:extLst>
                    <a:ext uri="{9D8B030D-6E8A-4147-A177-3AD203B41FA5}">
                      <a16:colId xmlns:a16="http://schemas.microsoft.com/office/drawing/2014/main" val="676838156"/>
                    </a:ext>
                  </a:extLst>
                </a:gridCol>
              </a:tblGrid>
              <a:tr h="15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60851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미리 정의한 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서브루틴이나 모듈 등 다른 곳에서 이미 정의한 하나 이상의 연산 또는 명령으로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이루어진 처리를 나타냄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54632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판단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하나의 입구와 하나 이상을 선택하는 출구가 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판단 기호 안에 정의한 조건을 평가하여 하나의 출구를 선택하는 판단 기능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스위치형 기능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나타냄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주로 예상되는 평가 결과는 경로를 나타낸 선 가까이에 표기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28436"/>
                  </a:ext>
                </a:extLst>
              </a:tr>
              <a:tr h="74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제어의 흐름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흐름의 방향을 분명히 나타낼 때는 화살표를 사용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889879"/>
                  </a:ext>
                </a:extLst>
              </a:tr>
              <a:tr h="74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외부 환경으로 나가거나 외부 환경에서 들어오는 것을 나타냄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주로 프로그램 흐름의 시작과 종료를 나타냄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71994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7CA4389-75CF-FD46-BF8E-0BDDDE50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37" y="2569759"/>
            <a:ext cx="1345485" cy="67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A513BE-7EA4-5749-89FD-085B3BF5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020" y="3327915"/>
            <a:ext cx="1421191" cy="674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51CCDE-57DD-1B4E-B87E-78833391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928" y="4290045"/>
            <a:ext cx="1621374" cy="2938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313C73-381D-AD4B-9015-ABDFA2F5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928" y="4824916"/>
            <a:ext cx="1623883" cy="6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순서도 기호 살펴보기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31E96F-1C68-7943-8A92-C78E8E84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91044"/>
              </p:ext>
            </p:extLst>
          </p:nvPr>
        </p:nvGraphicFramePr>
        <p:xfrm>
          <a:off x="893310" y="2202135"/>
          <a:ext cx="10405380" cy="333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790">
                  <a:extLst>
                    <a:ext uri="{9D8B030D-6E8A-4147-A177-3AD203B41FA5}">
                      <a16:colId xmlns:a16="http://schemas.microsoft.com/office/drawing/2014/main" val="3795027227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3374759245"/>
                    </a:ext>
                  </a:extLst>
                </a:gridCol>
                <a:gridCol w="2103890">
                  <a:extLst>
                    <a:ext uri="{9D8B030D-6E8A-4147-A177-3AD203B41FA5}">
                      <a16:colId xmlns:a16="http://schemas.microsoft.com/office/drawing/2014/main" val="676838156"/>
                    </a:ext>
                  </a:extLst>
                </a:gridCol>
              </a:tblGrid>
              <a:tr h="15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60851"/>
                  </a:ext>
                </a:extLst>
              </a:tr>
              <a:tr h="3002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루프 범위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두 부분으로 구성되어 루프의 시작과 종료를 나타냄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개의 루프 범위 기호 안에는 같은 이름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표기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시작 기호</a:t>
                      </a:r>
                      <a:r>
                        <a:rPr lang="en-US" altLang="ko-KR" sz="1400" dirty="0"/>
                        <a:t>(           ) </a:t>
                      </a:r>
                      <a:r>
                        <a:rPr lang="ko-KR" altLang="en-US" sz="1400" dirty="0"/>
                        <a:t>또는 종료 기호</a:t>
                      </a:r>
                      <a:r>
                        <a:rPr lang="en-US" altLang="ko-KR" sz="1400" dirty="0"/>
                        <a:t>(           )</a:t>
                      </a:r>
                      <a:r>
                        <a:rPr lang="ko-KR" altLang="en-US" sz="1400" dirty="0"/>
                        <a:t> 안에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초깃값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증갓값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종료값</a:t>
                      </a:r>
                      <a:r>
                        <a:rPr lang="en-US" altLang="ko-KR" sz="1400" dirty="0"/>
                        <a:t>(n, </a:t>
                      </a:r>
                      <a:r>
                        <a:rPr lang="ko-KR" altLang="en-US" sz="1400" dirty="0"/>
                        <a:t>또는 종료 조건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표기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5463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68B326-EE2E-2C43-BBC1-5A14A312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29" y="3228964"/>
            <a:ext cx="549343" cy="1812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8C1D29-BEAA-C94D-B0A8-BD34648A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377358" y="3241664"/>
            <a:ext cx="549343" cy="181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D756CE-A865-6B46-A6B2-EDE1E84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544" y="3253219"/>
            <a:ext cx="1340516" cy="14641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199C47-EA53-1246-85E0-519164E3F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06" y="3715751"/>
            <a:ext cx="5357042" cy="17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273605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부터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n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정수의 합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en-US" altLang="ko-KR" dirty="0"/>
              <a:t>while </a:t>
            </a:r>
            <a:r>
              <a:rPr kumimoji="1" lang="ko-KR" altLang="en-US" dirty="0"/>
              <a:t>문 반복 알아보기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b="1" dirty="0"/>
              <a:t>반복 구조</a:t>
            </a:r>
            <a:r>
              <a:rPr kumimoji="1" lang="en-US" altLang="ko-KR" b="1" baseline="30000" dirty="0"/>
              <a:t>repetition structure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ko-KR" altLang="en-US" b="1" dirty="0"/>
              <a:t>루프</a:t>
            </a:r>
            <a:r>
              <a:rPr kumimoji="1" lang="en-US" altLang="ko-KR" b="1" baseline="30000" dirty="0"/>
              <a:t>loop</a:t>
            </a:r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어떤 조건이 성립하는 동안 반복해서 처리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프로그램 명령문 또는 명령어의 집합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b="1" dirty="0"/>
              <a:t>판단 반복 구조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while</a:t>
            </a:r>
            <a:r>
              <a:rPr kumimoji="1" lang="ko-KR" altLang="en-US" dirty="0"/>
              <a:t> 문이 실행하기 전에 반복을 계속할 것인지</a:t>
            </a:r>
            <a:br>
              <a:rPr kumimoji="1" lang="en-US" altLang="ko-KR" dirty="0"/>
            </a:br>
            <a:r>
              <a:rPr kumimoji="1" lang="ko-KR" altLang="en-US" dirty="0"/>
              <a:t>판단하는 구조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조건식의 평가 결과가 참인 동안 프로그램의</a:t>
            </a:r>
            <a:br>
              <a:rPr kumimoji="1" lang="en-US" altLang="ko-KR" dirty="0"/>
            </a:br>
            <a:r>
              <a:rPr kumimoji="1" lang="ko-KR" altLang="en-US" dirty="0"/>
              <a:t>명령문이 반복됨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1-7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 정수의 합을 구하는 프로그램</a:t>
            </a:r>
            <a:endParaRPr kumimoji="1"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1AAF1B-AC1C-1249-9F0F-A120F197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96" y="4695838"/>
            <a:ext cx="2174186" cy="5997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1F4BF9-E083-D942-9666-5B2063C15C07}"/>
              </a:ext>
            </a:extLst>
          </p:cNvPr>
          <p:cNvSpPr/>
          <p:nvPr/>
        </p:nvSpPr>
        <p:spPr>
          <a:xfrm>
            <a:off x="2887344" y="4812730"/>
            <a:ext cx="621323" cy="3260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1665B-2E2B-7248-AAF5-BC49EB8A6B74}"/>
              </a:ext>
            </a:extLst>
          </p:cNvPr>
          <p:cNvSpPr txBox="1"/>
          <p:nvPr/>
        </p:nvSpPr>
        <p:spPr>
          <a:xfrm>
            <a:off x="3822951" y="4837083"/>
            <a:ext cx="170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spc="-100" dirty="0">
                <a:solidFill>
                  <a:srgbClr val="FF0000"/>
                </a:solidFill>
              </a:rPr>
              <a:t>루프 본문 </a:t>
            </a:r>
            <a:r>
              <a:rPr kumimoji="1" lang="en-US" altLang="ko-KR" sz="1200" spc="-100" dirty="0">
                <a:solidFill>
                  <a:srgbClr val="FF0000"/>
                </a:solidFill>
              </a:rPr>
              <a:t>(</a:t>
            </a:r>
            <a:r>
              <a:rPr kumimoji="1" lang="ko-KR" altLang="en-US" sz="1200" spc="-100" dirty="0">
                <a:solidFill>
                  <a:srgbClr val="FF0000"/>
                </a:solidFill>
              </a:rPr>
              <a:t>반복 대상</a:t>
            </a:r>
            <a:r>
              <a:rPr kumimoji="1" lang="en-US" altLang="ko-KR" sz="1200" spc="-100" dirty="0">
                <a:solidFill>
                  <a:srgbClr val="FF0000"/>
                </a:solidFill>
              </a:rPr>
              <a:t>)</a:t>
            </a:r>
            <a:endParaRPr kumimoji="1" lang="ko-KR" altLang="en-US" sz="1200" spc="-1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E5AA58-D47A-9A4B-A955-E073AF00AA9F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 flipV="1">
            <a:off x="3508667" y="4975583"/>
            <a:ext cx="314284" cy="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1D0D75B-5B1F-5947-904F-06A3DEC0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23" y="1780058"/>
            <a:ext cx="5447053" cy="403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9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6"/>
            <a:ext cx="5048233" cy="484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부터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n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정수의 합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sz="1800" b="1" dirty="0"/>
              <a:t>실습 </a:t>
            </a:r>
            <a:r>
              <a:rPr kumimoji="1" lang="en-US" altLang="ko-KR" sz="1800" b="1" dirty="0"/>
              <a:t>1-7</a:t>
            </a:r>
            <a:r>
              <a:rPr kumimoji="1" lang="ko-KR" altLang="en-US" b="1" dirty="0"/>
              <a:t>의 프로그램 순서도</a:t>
            </a:r>
            <a:endParaRPr kumimoji="1" lang="en-US" altLang="ko-KR" sz="1600" dirty="0"/>
          </a:p>
          <a:p>
            <a:endParaRPr kumimoji="1" lang="en-US" altLang="ko-KR" sz="1600" b="1" dirty="0"/>
          </a:p>
          <a:p>
            <a:endParaRPr kumimoji="1" lang="en-US" altLang="ko-KR" sz="1600" dirty="0"/>
          </a:p>
          <a:p>
            <a:endParaRPr kumimoji="1" lang="en-US" altLang="ko-KR" sz="1600" b="1" dirty="0"/>
          </a:p>
          <a:p>
            <a:endParaRPr kumimoji="1" lang="en-US" altLang="ko-KR" sz="1600" dirty="0"/>
          </a:p>
          <a:p>
            <a:endParaRPr kumimoji="1" lang="en-US" altLang="ko-KR" sz="1600" b="1" dirty="0"/>
          </a:p>
          <a:p>
            <a:pPr marL="0" indent="0">
              <a:buNone/>
            </a:pPr>
            <a:endParaRPr kumimoji="1" lang="en-US" altLang="ko-KR" sz="2000" b="1" dirty="0"/>
          </a:p>
          <a:p>
            <a:pPr lvl="1"/>
            <a:r>
              <a:rPr kumimoji="1" lang="en-US" altLang="ko-KR" dirty="0"/>
              <a:t>   </a:t>
            </a:r>
            <a:r>
              <a:rPr kumimoji="1" lang="ko-KR" altLang="en-US" dirty="0"/>
              <a:t>은 합을 구하는 준비 단계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합을 저장하는 </a:t>
            </a:r>
            <a:r>
              <a:rPr kumimoji="1" lang="en-US" altLang="ko-KR" dirty="0"/>
              <a:t>sum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반복을 제어하는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초기화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</a:t>
            </a:r>
            <a:r>
              <a:rPr kumimoji="1" lang="ko-KR" altLang="en-US" dirty="0"/>
              <a:t>는 루프 본문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i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값 이하이면 </a:t>
            </a:r>
            <a:r>
              <a:rPr kumimoji="1" lang="en-US" altLang="ko-KR" dirty="0"/>
              <a:t>I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만큼 증가시키면서 루프 본문을 실행하고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과정을 </a:t>
            </a:r>
            <a:r>
              <a:rPr kumimoji="1" lang="en-US" altLang="ko-KR" dirty="0"/>
              <a:t>n</a:t>
            </a:r>
            <a:r>
              <a:rPr kumimoji="1" lang="ko-KR" altLang="en-US" dirty="0"/>
              <a:t>번 반복 실행</a:t>
            </a:r>
            <a:endParaRPr kumimoji="1" lang="en-US" altLang="ko-KR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89C17A8-5D42-AC4A-9BF1-54AACD5705E4}"/>
              </a:ext>
            </a:extLst>
          </p:cNvPr>
          <p:cNvSpPr/>
          <p:nvPr/>
        </p:nvSpPr>
        <p:spPr>
          <a:xfrm>
            <a:off x="1426860" y="4688420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BDB23D9-7685-5B48-859E-8A3F41BF2622}"/>
              </a:ext>
            </a:extLst>
          </p:cNvPr>
          <p:cNvSpPr/>
          <p:nvPr/>
        </p:nvSpPr>
        <p:spPr>
          <a:xfrm>
            <a:off x="1426860" y="5483955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CF67C0-7F92-694A-B3DC-3BFDE4EADBF1}"/>
              </a:ext>
            </a:extLst>
          </p:cNvPr>
          <p:cNvSpPr txBox="1"/>
          <p:nvPr/>
        </p:nvSpPr>
        <p:spPr>
          <a:xfrm>
            <a:off x="6006124" y="5874813"/>
            <a:ext cx="481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※ </a:t>
            </a:r>
            <a:r>
              <a:rPr kumimoji="1" lang="ko-KR" altLang="en-US" sz="1200" dirty="0"/>
              <a:t>반복을 제어할 때 사용하는 </a:t>
            </a:r>
            <a:r>
              <a:rPr kumimoji="1" lang="en-US" altLang="ko-KR" sz="1200" dirty="0" err="1"/>
              <a:t>i</a:t>
            </a:r>
            <a:r>
              <a:rPr kumimoji="1" lang="ko-KR" altLang="en-US" sz="1200" dirty="0"/>
              <a:t>를 </a:t>
            </a:r>
            <a:r>
              <a:rPr kumimoji="1" lang="ko-KR" altLang="en-US" sz="1200" b="1" dirty="0" err="1"/>
              <a:t>카운터용</a:t>
            </a:r>
            <a:r>
              <a:rPr kumimoji="1" lang="ko-KR" altLang="en-US" sz="1200" b="1" dirty="0"/>
              <a:t> 변수</a:t>
            </a:r>
            <a:r>
              <a:rPr kumimoji="1" lang="ko-KR" altLang="en-US" sz="1200" dirty="0"/>
              <a:t>라고 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13827D-9222-2441-9BB3-ACEA62B7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123" y="1780058"/>
            <a:ext cx="5447053" cy="4032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BF3435-9A09-B642-8E14-945AEABC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96" y="2386250"/>
            <a:ext cx="4601916" cy="2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0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273605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부터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n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정수의 합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en-US" altLang="ko-KR" dirty="0"/>
              <a:t>for </a:t>
            </a:r>
            <a:r>
              <a:rPr kumimoji="1" lang="ko-KR" altLang="en-US" dirty="0"/>
              <a:t>문 반복 알아보기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변수가 하나만 있을 때는 </a:t>
            </a:r>
            <a:r>
              <a:rPr kumimoji="1" lang="en-US" altLang="ko-KR" dirty="0"/>
              <a:t>while</a:t>
            </a:r>
            <a:r>
              <a:rPr kumimoji="1" lang="ko-KR" altLang="en-US" dirty="0"/>
              <a:t> 문보다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문을</a:t>
            </a:r>
            <a:br>
              <a:rPr kumimoji="1" lang="en-US" altLang="ko-KR" dirty="0"/>
            </a:br>
            <a:r>
              <a:rPr kumimoji="1" lang="ko-KR" altLang="en-US" dirty="0"/>
              <a:t>사용하는 것이 좋음</a:t>
            </a:r>
            <a:endParaRPr kumimoji="1" lang="en-US" altLang="ko-KR" dirty="0"/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1-8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 정수의 합을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문으로 구하는</a:t>
            </a:r>
            <a:br>
              <a:rPr kumimoji="1" lang="en-US" altLang="ko-KR" dirty="0"/>
            </a:br>
            <a:r>
              <a:rPr kumimoji="1" lang="ko-KR" altLang="en-US" dirty="0"/>
              <a:t>프로그램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실습 </a:t>
            </a:r>
            <a:r>
              <a:rPr kumimoji="1" lang="en-US" altLang="ko-KR" dirty="0"/>
              <a:t>1-8</a:t>
            </a:r>
            <a:r>
              <a:rPr kumimoji="1" lang="ko-KR" altLang="en-US" dirty="0"/>
              <a:t>의 순서도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57FE49-D2F1-A34C-A7A1-426C7EED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874" y="2196083"/>
            <a:ext cx="5463608" cy="34514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8CCEB7-C82D-DF47-81BF-19A20E57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31" y="4446269"/>
            <a:ext cx="2884530" cy="18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6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514331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연속하는 정수의 합을 구하기 위해 값 정렬하기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1-9</a:t>
            </a:r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두 정수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오름차순으로 정렬한 다음</a:t>
            </a:r>
            <a:br>
              <a:rPr kumimoji="1" lang="en-US" altLang="ko-KR" dirty="0"/>
            </a:br>
            <a:r>
              <a:rPr kumimoji="1" lang="ko-KR" altLang="en-US" dirty="0"/>
              <a:t>해당 범위의 모든 정수를 더하는 프로그램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보다 크면 둘을 교환하여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</a:t>
            </a:r>
            <a:br>
              <a:rPr kumimoji="1" lang="en-US" altLang="ko-KR" dirty="0"/>
            </a:br>
            <a:r>
              <a:rPr kumimoji="1" lang="ko-KR" altLang="en-US" dirty="0"/>
              <a:t>오름차순으로 정렬</a:t>
            </a:r>
            <a:endParaRPr kumimoji="1" lang="en-US" altLang="ko-KR" dirty="0"/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실행 결과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교환하지 않음</a:t>
            </a:r>
            <a:endParaRPr kumimoji="1" lang="en-US" altLang="ko-KR" dirty="0"/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실행 결과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교환하여 출력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</a:t>
            </a:r>
            <a:r>
              <a:rPr kumimoji="1" lang="ko-KR" altLang="en-US" dirty="0"/>
              <a:t>교환 시 단일 </a:t>
            </a:r>
            <a:r>
              <a:rPr kumimoji="1" lang="ko-KR" altLang="en-US" dirty="0" err="1"/>
              <a:t>대입문</a:t>
            </a:r>
            <a:r>
              <a:rPr kumimoji="1" lang="ko-KR" altLang="en-US" dirty="0"/>
              <a:t> 사용</a:t>
            </a: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455F7B-9865-DA4A-9518-BC1790DBD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48" y="1845456"/>
            <a:ext cx="5212634" cy="4242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DC9653-5B85-5845-AE7F-6C14BE71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64" y="5033976"/>
            <a:ext cx="2506001" cy="10544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58A129-9CDA-3E43-AB85-00CA5898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899" y="4745507"/>
            <a:ext cx="4184936" cy="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7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1 - (1)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1-10</a:t>
            </a:r>
            <a:r>
              <a:rPr kumimoji="1" lang="en-US" altLang="ko-KR" b="0" dirty="0"/>
              <a:t>: </a:t>
            </a:r>
            <a:r>
              <a:rPr kumimoji="1" lang="en-US" altLang="ko-KR" sz="1600" b="0" dirty="0"/>
              <a:t>a</a:t>
            </a:r>
            <a:r>
              <a:rPr kumimoji="1" lang="ko-KR" altLang="en-US" sz="1600" b="0" dirty="0" err="1"/>
              <a:t>부터</a:t>
            </a:r>
            <a:r>
              <a:rPr kumimoji="1" lang="ko-KR" altLang="en-US" sz="1600" b="0" dirty="0"/>
              <a:t> </a:t>
            </a:r>
            <a:r>
              <a:rPr kumimoji="1" lang="en-US" altLang="ko-KR" sz="1600" b="0" dirty="0"/>
              <a:t>b</a:t>
            </a:r>
            <a:r>
              <a:rPr kumimoji="1" lang="ko-KR" altLang="en-US" sz="1600" b="0" dirty="0"/>
              <a:t>까지 정수의 합을 구하는 과정과 </a:t>
            </a:r>
            <a:r>
              <a:rPr kumimoji="1" lang="ko-KR" altLang="en-US" sz="1600" b="0" dirty="0" err="1"/>
              <a:t>최종값을</a:t>
            </a:r>
            <a:r>
              <a:rPr kumimoji="1" lang="ko-KR" altLang="en-US" sz="1600" b="0" dirty="0"/>
              <a:t> 출력하는 프로그램</a:t>
            </a:r>
            <a:endParaRPr kumimoji="1" lang="en-US" altLang="ko-KR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DAFF1-C012-5E41-BD9A-5D7909596322}"/>
              </a:ext>
            </a:extLst>
          </p:cNvPr>
          <p:cNvSpPr txBox="1"/>
          <p:nvPr/>
        </p:nvSpPr>
        <p:spPr>
          <a:xfrm>
            <a:off x="6410411" y="2495511"/>
            <a:ext cx="481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/>
              <a:t>※ </a:t>
            </a:r>
            <a:r>
              <a:rPr kumimoji="1" lang="ko-KR" altLang="en-US" sz="1400" spc="-100" dirty="0"/>
              <a:t>더하는 수가 </a:t>
            </a:r>
            <a:r>
              <a:rPr kumimoji="1" lang="en-US" altLang="ko-KR" sz="1400" spc="-100" dirty="0"/>
              <a:t>n</a:t>
            </a:r>
            <a:r>
              <a:rPr kumimoji="1" lang="ko-KR" altLang="en-US" sz="1400" spc="-100" dirty="0"/>
              <a:t>개이면 </a:t>
            </a:r>
            <a:r>
              <a:rPr kumimoji="1" lang="en-US" altLang="ko-KR" sz="1400" spc="-100" dirty="0"/>
              <a:t>+ </a:t>
            </a:r>
            <a:r>
              <a:rPr kumimoji="1" lang="ko-KR" altLang="en-US" sz="1400" spc="-100" dirty="0"/>
              <a:t>기호는 </a:t>
            </a:r>
            <a:r>
              <a:rPr kumimoji="1" lang="en-US" altLang="ko-KR" sz="1400" spc="-100" dirty="0"/>
              <a:t>n-1</a:t>
            </a:r>
            <a:r>
              <a:rPr kumimoji="1" lang="ko-KR" altLang="en-US" sz="1400" spc="-100" dirty="0"/>
              <a:t>개 출력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B029E-16CF-CD45-ADD2-8C29F5BB5FEB}"/>
              </a:ext>
            </a:extLst>
          </p:cNvPr>
          <p:cNvGrpSpPr/>
          <p:nvPr/>
        </p:nvGrpSpPr>
        <p:grpSpPr>
          <a:xfrm>
            <a:off x="1077172" y="2495511"/>
            <a:ext cx="5098444" cy="3655091"/>
            <a:chOff x="1009650" y="2228850"/>
            <a:chExt cx="10172700" cy="729284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D7266FE-62C3-C346-A2A0-E6CCDA7FF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50" y="2228850"/>
              <a:ext cx="10172700" cy="24003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403D94C-DFBF-894B-8ED3-19F13D4E3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4619491"/>
              <a:ext cx="10172700" cy="49022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59B4715-78EB-D44D-BA81-129E55FEFC2A}"/>
              </a:ext>
            </a:extLst>
          </p:cNvPr>
          <p:cNvSpPr txBox="1"/>
          <p:nvPr/>
        </p:nvSpPr>
        <p:spPr>
          <a:xfrm>
            <a:off x="2107824" y="5880494"/>
            <a:ext cx="481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>
                <a:solidFill>
                  <a:srgbClr val="FF0000"/>
                </a:solidFill>
              </a:rPr>
              <a:t>※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문제점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: for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 반복이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, if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 문 판단도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 수행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8FBE93-6EE1-FE4C-8AB9-6036328ABC37}"/>
              </a:ext>
            </a:extLst>
          </p:cNvPr>
          <p:cNvGrpSpPr/>
          <p:nvPr/>
        </p:nvGrpSpPr>
        <p:grpSpPr>
          <a:xfrm>
            <a:off x="6601425" y="2817977"/>
            <a:ext cx="4513403" cy="670813"/>
            <a:chOff x="2451100" y="2844800"/>
            <a:chExt cx="7861299" cy="11684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1A27B36-2374-F34E-9A32-AA88BD51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0900" y="2844800"/>
              <a:ext cx="571499" cy="11684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0696AAF-FAF8-E446-8863-5EA3111C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100" y="2844800"/>
              <a:ext cx="7289800" cy="1168400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ACA741E-57A7-3E4C-8EE1-DF71CCA67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883" y="3700645"/>
            <a:ext cx="5057332" cy="24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8339ED-65A3-5F02-0A89-ADAA2D85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데이터 구조 입문 </a:t>
            </a:r>
            <a:r>
              <a:rPr lang="en-US" altLang="ko-KR" sz="2000">
                <a:latin typeface="바탕" panose="02030600000101010101" pitchFamily="18" charset="-127"/>
                <a:ea typeface="바탕" panose="02030600000101010101" pitchFamily="18" charset="-127"/>
              </a:rPr>
              <a:t>(with</a:t>
            </a:r>
            <a:r>
              <a:rPr lang="ko-KR" altLang="en-US" sz="200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>
                <a:latin typeface="바탕" panose="02030600000101010101" pitchFamily="18" charset="-127"/>
                <a:ea typeface="바탕" panose="02030600000101010101" pitchFamily="18" charset="-127"/>
              </a:rPr>
              <a:t>python)</a:t>
            </a:r>
            <a:endParaRPr lang="ko-KR" altLang="en-US" sz="200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687286E-2032-2953-43E8-F59495FF9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2000" b="1">
                <a:solidFill>
                  <a:srgbClr val="007EC5"/>
                </a:solidFill>
              </a:rPr>
              <a:t>교과목 개요</a:t>
            </a:r>
            <a:endParaRPr kumimoji="1" lang="en-US" altLang="ko-KR" sz="2000" b="1">
              <a:solidFill>
                <a:srgbClr val="007EC5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/>
              <a:t>강의의 목적</a:t>
            </a:r>
            <a:endParaRPr kumimoji="1" lang="en-US" altLang="ko-KR" b="1"/>
          </a:p>
          <a:p>
            <a:pPr lvl="1">
              <a:lnSpc>
                <a:spcPct val="150000"/>
              </a:lnSpc>
            </a:pPr>
            <a:r>
              <a:rPr kumimoji="1" lang="ko-KR" altLang="en-US"/>
              <a:t>데이터 구조 이해</a:t>
            </a:r>
            <a:endParaRPr kumimoji="1" lang="en-US" altLang="ko-KR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/>
              <a:t>배열</a:t>
            </a:r>
            <a:r>
              <a:rPr kumimoji="1" lang="en-US" altLang="ko-KR"/>
              <a:t>, </a:t>
            </a:r>
            <a:r>
              <a:rPr kumimoji="1" lang="ko-KR" altLang="en-US"/>
              <a:t>연결</a:t>
            </a:r>
            <a:r>
              <a:rPr kumimoji="1" lang="en-US" altLang="ko-KR"/>
              <a:t> </a:t>
            </a:r>
            <a:r>
              <a:rPr kumimoji="1" lang="ko-KR" altLang="en-US"/>
              <a:t>리스트</a:t>
            </a:r>
            <a:r>
              <a:rPr kumimoji="1" lang="en-US" altLang="ko-KR"/>
              <a:t>, </a:t>
            </a:r>
            <a:r>
              <a:rPr kumimoji="1" lang="ko-KR" altLang="en-US"/>
              <a:t>스택</a:t>
            </a:r>
            <a:r>
              <a:rPr kumimoji="1" lang="en-US" altLang="ko-KR"/>
              <a:t>, </a:t>
            </a:r>
            <a:r>
              <a:rPr kumimoji="1" lang="ko-KR" altLang="en-US"/>
              <a:t>큐</a:t>
            </a:r>
            <a:r>
              <a:rPr kumimoji="1" lang="en-US" altLang="ko-KR"/>
              <a:t>, </a:t>
            </a:r>
            <a:r>
              <a:rPr kumimoji="1" lang="ko-KR" altLang="en-US"/>
              <a:t>트리</a:t>
            </a:r>
            <a:r>
              <a:rPr kumimoji="1" lang="en-US" altLang="ko-KR"/>
              <a:t>, </a:t>
            </a:r>
            <a:r>
              <a:rPr kumimoji="1" lang="ko-KR" altLang="en-US"/>
              <a:t>해시테이블 등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알고리즘의 해석</a:t>
            </a:r>
            <a:r>
              <a:rPr kumimoji="1" lang="en-US" altLang="ko-KR"/>
              <a:t>/</a:t>
            </a:r>
            <a:r>
              <a:rPr kumimoji="1" lang="ko-KR" altLang="en-US"/>
              <a:t>분석</a:t>
            </a:r>
            <a:r>
              <a:rPr kumimoji="1" lang="en-US" altLang="ko-KR"/>
              <a:t>/</a:t>
            </a:r>
            <a:r>
              <a:rPr kumimoji="1" lang="ko-KR" altLang="en-US"/>
              <a:t>작성</a:t>
            </a:r>
            <a:endParaRPr kumimoji="1" lang="en-US" altLang="ko-KR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/>
              <a:t>컴퓨터 프로그래밍의 기초부터 작성 원리</a:t>
            </a:r>
            <a:r>
              <a:rPr kumimoji="1" lang="en-US" altLang="ko-KR"/>
              <a:t>, </a:t>
            </a:r>
            <a:r>
              <a:rPr kumimoji="1" lang="ko-KR" altLang="en-US"/>
              <a:t>이론 등 학습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실무적 연관성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소프트웨어 개발</a:t>
            </a:r>
            <a:r>
              <a:rPr kumimoji="1" lang="en-US" altLang="ko-KR"/>
              <a:t>, </a:t>
            </a:r>
            <a:r>
              <a:rPr kumimoji="1" lang="ko-KR" altLang="en-US"/>
              <a:t>알고리즘 최적화</a:t>
            </a:r>
            <a:r>
              <a:rPr kumimoji="1" lang="en-US" altLang="ko-KR"/>
              <a:t>, </a:t>
            </a:r>
            <a:r>
              <a:rPr kumimoji="1" lang="ko-KR" altLang="en-US"/>
              <a:t>대용량 데이터처리</a:t>
            </a:r>
            <a:r>
              <a:rPr kumimoji="1" lang="en-US" altLang="ko-KR"/>
              <a:t>, </a:t>
            </a:r>
            <a:r>
              <a:rPr kumimoji="1" lang="ko-KR" altLang="en-US"/>
              <a:t>시스템 설계 및 유지보수 등</a:t>
            </a:r>
            <a:endParaRPr kumimoji="1" lang="en-US" altLang="ko-KR"/>
          </a:p>
          <a:p>
            <a:pPr>
              <a:lnSpc>
                <a:spcPct val="150000"/>
              </a:lnSpc>
            </a:pPr>
            <a:endParaRPr kumimoji="1" lang="en-US" altLang="ko-KR" sz="1600" dirty="0">
              <a:solidFill>
                <a:srgbClr val="007E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1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1 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1-11</a:t>
            </a:r>
            <a:r>
              <a:rPr kumimoji="1" lang="en-US" altLang="ko-KR" b="0" dirty="0"/>
              <a:t>: </a:t>
            </a:r>
            <a:r>
              <a:rPr kumimoji="1" lang="en-US" altLang="ko-KR" sz="1600" b="0" dirty="0"/>
              <a:t>if</a:t>
            </a:r>
            <a:r>
              <a:rPr kumimoji="1" lang="ko-KR" altLang="en-US" sz="1600" b="0" dirty="0"/>
              <a:t>문의 반복을 피하기 위해</a:t>
            </a:r>
            <a:r>
              <a:rPr kumimoji="1" lang="en-US" altLang="ko-KR" sz="1600" b="0" dirty="0"/>
              <a:t>, for</a:t>
            </a:r>
            <a:r>
              <a:rPr kumimoji="1" lang="ko-KR" altLang="en-US" sz="1600" b="0" dirty="0"/>
              <a:t> 문 안에 있는 </a:t>
            </a:r>
            <a:r>
              <a:rPr kumimoji="1" lang="en-US" altLang="ko-KR" sz="1600" b="0" dirty="0"/>
              <a:t>if</a:t>
            </a:r>
            <a:r>
              <a:rPr kumimoji="1" lang="ko-KR" altLang="en-US" sz="1600" b="0" dirty="0"/>
              <a:t> 문을 별도로 두도록 실습 </a:t>
            </a:r>
            <a:r>
              <a:rPr kumimoji="1" lang="en-US" altLang="ko-KR" sz="1600" b="0" dirty="0"/>
              <a:t>1-10</a:t>
            </a:r>
            <a:r>
              <a:rPr kumimoji="1" lang="ko-KR" altLang="en-US" sz="1600" b="0" dirty="0"/>
              <a:t>을 개선한 프로그램</a:t>
            </a:r>
            <a:endParaRPr kumimoji="1" lang="en-US" altLang="ko-KR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DAFF1-C012-5E41-BD9A-5D7909596322}"/>
              </a:ext>
            </a:extLst>
          </p:cNvPr>
          <p:cNvSpPr txBox="1"/>
          <p:nvPr/>
        </p:nvSpPr>
        <p:spPr>
          <a:xfrm>
            <a:off x="6300552" y="3542433"/>
            <a:ext cx="509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>
                <a:solidFill>
                  <a:srgbClr val="FF0000"/>
                </a:solidFill>
              </a:rPr>
              <a:t>※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문제점 해결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: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실행 결과는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1-10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과 같으나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,</a:t>
            </a:r>
            <a:br>
              <a:rPr kumimoji="1" lang="en-US" altLang="ko-KR" sz="1400" spc="-100" dirty="0">
                <a:solidFill>
                  <a:srgbClr val="FF0000"/>
                </a:solidFill>
              </a:rPr>
            </a:br>
            <a:r>
              <a:rPr kumimoji="1" lang="ko-KR" altLang="en-US" sz="1400" spc="-100" dirty="0">
                <a:solidFill>
                  <a:srgbClr val="FF0000"/>
                </a:solidFill>
              </a:rPr>
              <a:t>판단 횟수가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번에서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0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번으로 바뀌고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반복 횟수도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1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 감소함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17DD94-1F24-D849-BC53-7232A7ECF253}"/>
              </a:ext>
            </a:extLst>
          </p:cNvPr>
          <p:cNvGrpSpPr/>
          <p:nvPr/>
        </p:nvGrpSpPr>
        <p:grpSpPr>
          <a:xfrm>
            <a:off x="6794387" y="4315315"/>
            <a:ext cx="4069661" cy="617277"/>
            <a:chOff x="0" y="2731849"/>
            <a:chExt cx="9167429" cy="139049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A0A262B-B27B-BD4D-96A6-C57E2AA26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239"/>
            <a:stretch/>
          </p:blipFill>
          <p:spPr>
            <a:xfrm>
              <a:off x="0" y="2735655"/>
              <a:ext cx="8627165" cy="138669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E7B36A4-DE3C-1B4F-BB30-D780FA91D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569"/>
            <a:stretch/>
          </p:blipFill>
          <p:spPr>
            <a:xfrm>
              <a:off x="8627165" y="2731849"/>
              <a:ext cx="540264" cy="138669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A738760-C6EF-644A-A053-328E403D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3" y="2495656"/>
            <a:ext cx="5098444" cy="36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8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2 – (1)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1-12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특정 문자를 </a:t>
            </a:r>
            <a:r>
              <a:rPr kumimoji="1" lang="ko-KR" altLang="en-US" sz="1600" b="0" dirty="0" err="1"/>
              <a:t>줄바꿈</a:t>
            </a:r>
            <a:r>
              <a:rPr kumimoji="1" lang="ko-KR" altLang="en-US" sz="1600" b="0" dirty="0"/>
              <a:t> 없이 연속으로 출력하는 프로그램</a:t>
            </a:r>
            <a:endParaRPr kumimoji="1" lang="en-US" altLang="ko-KR" b="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9CBE0F-F15F-4347-AFB3-638600E52E8F}"/>
              </a:ext>
            </a:extLst>
          </p:cNvPr>
          <p:cNvSpPr txBox="1">
            <a:spLocks/>
          </p:cNvSpPr>
          <p:nvPr/>
        </p:nvSpPr>
        <p:spPr>
          <a:xfrm>
            <a:off x="6341893" y="2429251"/>
            <a:ext cx="5322998" cy="3692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b="0" dirty="0"/>
              <a:t>for </a:t>
            </a:r>
            <a:r>
              <a:rPr kumimoji="1" lang="ko-KR" altLang="en-US" sz="1600" b="0" dirty="0"/>
              <a:t>문 수행</a:t>
            </a:r>
            <a:endParaRPr kumimoji="1" lang="en-US" altLang="ko-KR" sz="1600" b="0" dirty="0"/>
          </a:p>
          <a:p>
            <a:endParaRPr kumimoji="1" lang="en-US" altLang="ko-KR" sz="1600" b="0" dirty="0"/>
          </a:p>
          <a:p>
            <a:endParaRPr kumimoji="1" lang="en-US" altLang="ko-KR" sz="1600" b="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31D8FB3-C399-6D42-9A4A-2DC12CDF1195}"/>
              </a:ext>
            </a:extLst>
          </p:cNvPr>
          <p:cNvSpPr/>
          <p:nvPr/>
        </p:nvSpPr>
        <p:spPr>
          <a:xfrm>
            <a:off x="6633367" y="2801311"/>
            <a:ext cx="2672086" cy="657873"/>
          </a:xfrm>
          <a:prstGeom prst="roundRect">
            <a:avLst>
              <a:gd name="adj" fmla="val 1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1200" dirty="0" err="1">
                <a:solidFill>
                  <a:schemeClr val="tx1"/>
                </a:solidFill>
              </a:rPr>
              <a:t>i</a:t>
            </a:r>
            <a:r>
              <a:rPr kumimoji="1" lang="ko-KR" altLang="en-US" sz="1200" dirty="0">
                <a:solidFill>
                  <a:schemeClr val="tx1"/>
                </a:solidFill>
              </a:rPr>
              <a:t>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홀수면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'-'</a:t>
            </a:r>
            <a:r>
              <a:rPr kumimoji="1" lang="ko-KR" altLang="en-US" sz="1200" dirty="0">
                <a:solidFill>
                  <a:schemeClr val="tx1"/>
                </a:solidFill>
              </a:rPr>
              <a:t>를 출력합니다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1200" dirty="0" err="1">
                <a:solidFill>
                  <a:schemeClr val="tx1"/>
                </a:solidFill>
              </a:rPr>
              <a:t>i</a:t>
            </a:r>
            <a:r>
              <a:rPr kumimoji="1" lang="ko-KR" altLang="en-US" sz="1200" dirty="0">
                <a:solidFill>
                  <a:schemeClr val="tx1"/>
                </a:solidFill>
              </a:rPr>
              <a:t>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짝수면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'+'</a:t>
            </a:r>
            <a:r>
              <a:rPr kumimoji="1" lang="ko-KR" altLang="en-US" sz="1200" dirty="0">
                <a:solidFill>
                  <a:schemeClr val="tx1"/>
                </a:solidFill>
              </a:rPr>
              <a:t>를 출력합니다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91DFDED-0569-BB42-AA0A-626EFC6DD3EB}"/>
              </a:ext>
            </a:extLst>
          </p:cNvPr>
          <p:cNvSpPr txBox="1">
            <a:spLocks/>
          </p:cNvSpPr>
          <p:nvPr/>
        </p:nvSpPr>
        <p:spPr>
          <a:xfrm>
            <a:off x="6239189" y="3978171"/>
            <a:ext cx="5322998" cy="229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b="0" dirty="0">
                <a:solidFill>
                  <a:srgbClr val="FF0000"/>
                </a:solidFill>
              </a:rPr>
              <a:t>※</a:t>
            </a:r>
            <a:r>
              <a:rPr kumimoji="1" lang="ko-KR" altLang="en-US" sz="1600" b="0" dirty="0">
                <a:solidFill>
                  <a:srgbClr val="FF0000"/>
                </a:solidFill>
              </a:rPr>
              <a:t> </a:t>
            </a:r>
            <a:r>
              <a:rPr kumimoji="1" lang="en-US" altLang="ko-KR" sz="1600" b="0" dirty="0">
                <a:solidFill>
                  <a:srgbClr val="FF0000"/>
                </a:solidFill>
              </a:rPr>
              <a:t>2</a:t>
            </a:r>
            <a:r>
              <a:rPr kumimoji="1" lang="ko-KR" altLang="en-US" sz="1600" b="0" dirty="0">
                <a:solidFill>
                  <a:srgbClr val="FF0000"/>
                </a:solidFill>
              </a:rPr>
              <a:t>가지 문제점</a:t>
            </a:r>
            <a:endParaRPr kumimoji="1" lang="en-US" altLang="ko-KR" sz="1600" b="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en-US" altLang="ko-KR" sz="1400" b="0" dirty="0">
                <a:solidFill>
                  <a:srgbClr val="FF0000"/>
                </a:solidFill>
              </a:rPr>
              <a:t>for</a:t>
            </a:r>
            <a:r>
              <a:rPr kumimoji="1" lang="ko-KR" altLang="en-US" sz="1400" dirty="0">
                <a:solidFill>
                  <a:srgbClr val="FF0000"/>
                </a:solidFill>
              </a:rPr>
              <a:t> 문을 반복할 때마다 </a:t>
            </a:r>
            <a:r>
              <a:rPr kumimoji="1" lang="en-US" altLang="ko-KR" sz="1400" dirty="0">
                <a:solidFill>
                  <a:srgbClr val="FF0000"/>
                </a:solidFill>
              </a:rPr>
              <a:t>if </a:t>
            </a:r>
            <a:r>
              <a:rPr kumimoji="1" lang="ko-KR" altLang="en-US" sz="1400" dirty="0">
                <a:solidFill>
                  <a:srgbClr val="FF0000"/>
                </a:solidFill>
              </a:rPr>
              <a:t>문 수행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ko-KR" altLang="en-US" sz="1400" b="0" dirty="0">
                <a:solidFill>
                  <a:srgbClr val="FF0000"/>
                </a:solidFill>
              </a:rPr>
              <a:t>상황에 따라 유연하게 수정하기 어려움</a:t>
            </a:r>
            <a:endParaRPr kumimoji="1" lang="en-US" altLang="ko-KR" sz="1400" b="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en-US" altLang="ko-KR" b="1" dirty="0" err="1"/>
              <a:t>i</a:t>
            </a:r>
            <a:r>
              <a:rPr kumimoji="1" lang="ko-KR" altLang="en-US" b="1" dirty="0"/>
              <a:t>의 범위를 변경하면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홀수와 짝수 순서가 바뀔 수 있음</a:t>
            </a:r>
            <a:endParaRPr kumimoji="1" lang="en-US" altLang="ko-KR" b="1" dirty="0"/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씩 증가시키고 싶다면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홀수와 짝수의 순서가 변경되므로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 문의 </a:t>
            </a:r>
            <a:r>
              <a:rPr kumimoji="1" lang="en-US" altLang="ko-KR" dirty="0"/>
              <a:t>print() </a:t>
            </a:r>
            <a:r>
              <a:rPr kumimoji="1" lang="ko-KR" altLang="en-US" dirty="0"/>
              <a:t>함수 호출 순서를 변경해야 함</a:t>
            </a:r>
            <a:endParaRPr kumimoji="1" lang="en-US" altLang="ko-KR" b="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77F00B-3E7A-3743-AD79-608CBC78C952}"/>
              </a:ext>
            </a:extLst>
          </p:cNvPr>
          <p:cNvGrpSpPr/>
          <p:nvPr/>
        </p:nvGrpSpPr>
        <p:grpSpPr>
          <a:xfrm>
            <a:off x="1077172" y="2498952"/>
            <a:ext cx="5098444" cy="3477456"/>
            <a:chOff x="1077172" y="2498952"/>
            <a:chExt cx="5098444" cy="34774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C1DE26-E82B-4F4D-A1E5-6AB04E5C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172" y="2498952"/>
              <a:ext cx="5098444" cy="256513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B4482B-3C1B-144E-83A0-8BC94775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172" y="5129850"/>
              <a:ext cx="5098444" cy="846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1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2 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1-13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실습 </a:t>
            </a:r>
            <a:r>
              <a:rPr kumimoji="1" lang="en-US" altLang="ko-KR" sz="1600" b="0" dirty="0"/>
              <a:t>1-12</a:t>
            </a:r>
            <a:r>
              <a:rPr kumimoji="1" lang="ko-KR" altLang="en-US" sz="1600" b="0" dirty="0"/>
              <a:t>의 문제점을 해결한 프로그램</a:t>
            </a:r>
            <a:endParaRPr kumimoji="1" lang="en-US" altLang="ko-KR" b="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9CBE0F-F15F-4347-AFB3-638600E52E8F}"/>
              </a:ext>
            </a:extLst>
          </p:cNvPr>
          <p:cNvSpPr txBox="1">
            <a:spLocks/>
          </p:cNvSpPr>
          <p:nvPr/>
        </p:nvSpPr>
        <p:spPr>
          <a:xfrm>
            <a:off x="6341893" y="2429250"/>
            <a:ext cx="5322998" cy="410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b="0" dirty="0"/>
              <a:t>   n</a:t>
            </a:r>
            <a:r>
              <a:rPr kumimoji="1" lang="ko-KR" altLang="en-US" sz="1600" b="0" dirty="0"/>
              <a:t>이 짝수인 경우 출력</a:t>
            </a:r>
            <a:endParaRPr kumimoji="1" lang="en-US" altLang="ko-KR" sz="1600" b="0" dirty="0"/>
          </a:p>
          <a:p>
            <a:pPr lvl="1"/>
            <a:r>
              <a:rPr kumimoji="1" lang="en-US" altLang="ko-KR" sz="1400" dirty="0"/>
              <a:t>for</a:t>
            </a:r>
            <a:r>
              <a:rPr kumimoji="1" lang="ko-KR" altLang="en-US" sz="1400" dirty="0"/>
              <a:t> 문은 </a:t>
            </a:r>
            <a:r>
              <a:rPr kumimoji="1" lang="en-US" altLang="ko-KR" sz="1400" dirty="0"/>
              <a:t>‘+-’</a:t>
            </a:r>
            <a:r>
              <a:rPr kumimoji="1" lang="ko-KR" altLang="en-US" sz="1400" dirty="0"/>
              <a:t>를 </a:t>
            </a:r>
            <a:r>
              <a:rPr kumimoji="1" lang="en-US" altLang="ko-KR" sz="1400" dirty="0"/>
              <a:t>n // 2</a:t>
            </a:r>
            <a:r>
              <a:rPr kumimoji="1" lang="ko-KR" altLang="en-US" sz="1400" dirty="0"/>
              <a:t>번 출력</a:t>
            </a:r>
            <a:endParaRPr kumimoji="1" lang="en-US" altLang="ko-KR" sz="1400" dirty="0"/>
          </a:p>
          <a:p>
            <a:pPr lvl="1"/>
            <a:r>
              <a:rPr kumimoji="1" lang="ko-KR" altLang="en-US" sz="1400" b="0" dirty="0"/>
              <a:t>예</a:t>
            </a:r>
            <a:r>
              <a:rPr kumimoji="1" lang="en-US" altLang="ko-KR" sz="1400" b="0" dirty="0"/>
              <a:t>) n</a:t>
            </a:r>
            <a:r>
              <a:rPr kumimoji="1" lang="ko-KR" altLang="en-US" sz="1400" b="0" dirty="0"/>
              <a:t>이 </a:t>
            </a:r>
            <a:r>
              <a:rPr kumimoji="1" lang="en-US" altLang="ko-KR" sz="1400" b="0" dirty="0"/>
              <a:t>12</a:t>
            </a:r>
            <a:r>
              <a:rPr kumimoji="1" lang="ko-KR" altLang="en-US" sz="1400" b="0" dirty="0"/>
              <a:t>면 </a:t>
            </a:r>
            <a:r>
              <a:rPr kumimoji="1" lang="en-US" altLang="ko-KR" sz="1400" b="0" dirty="0"/>
              <a:t>6</a:t>
            </a:r>
            <a:r>
              <a:rPr kumimoji="1" lang="ko-KR" altLang="en-US" sz="1400" b="0" dirty="0"/>
              <a:t>번</a:t>
            </a:r>
            <a:r>
              <a:rPr kumimoji="1" lang="en-US" altLang="ko-KR" sz="1400" b="0" dirty="0"/>
              <a:t>, n</a:t>
            </a:r>
            <a:r>
              <a:rPr kumimoji="1" lang="ko-KR" altLang="en-US" sz="1400" b="0" dirty="0"/>
              <a:t>이 </a:t>
            </a:r>
            <a:r>
              <a:rPr kumimoji="1" lang="en-US" altLang="ko-KR" sz="1400" b="0" dirty="0"/>
              <a:t>15</a:t>
            </a:r>
            <a:r>
              <a:rPr kumimoji="1" lang="ko-KR" altLang="en-US" sz="1400" b="0" dirty="0"/>
              <a:t>면 </a:t>
            </a:r>
            <a:r>
              <a:rPr kumimoji="1" lang="en-US" altLang="ko-KR" sz="1400" b="0" dirty="0"/>
              <a:t>7</a:t>
            </a:r>
            <a:r>
              <a:rPr kumimoji="1" lang="ko-KR" altLang="en-US" sz="1400" b="0" dirty="0"/>
              <a:t>번 출력</a:t>
            </a:r>
            <a:endParaRPr kumimoji="1" lang="en-US" altLang="ko-KR" sz="2000" dirty="0"/>
          </a:p>
          <a:p>
            <a:r>
              <a:rPr kumimoji="1" lang="en-US" altLang="ko-KR" sz="1600" b="0" dirty="0"/>
              <a:t>   n</a:t>
            </a:r>
            <a:r>
              <a:rPr kumimoji="1" lang="ko-KR" altLang="en-US" sz="1600" b="0" dirty="0"/>
              <a:t>이 홀수인 경우 출력</a:t>
            </a:r>
            <a:endParaRPr kumimoji="1" lang="en-US" altLang="ko-KR" sz="1600" b="0" dirty="0"/>
          </a:p>
          <a:p>
            <a:pPr lvl="1"/>
            <a:r>
              <a:rPr kumimoji="1" lang="ko-KR" altLang="en-US" sz="1400" dirty="0"/>
              <a:t>마지막에 </a:t>
            </a:r>
            <a:r>
              <a:rPr kumimoji="1" lang="en-US" altLang="ko-KR" sz="1400" dirty="0"/>
              <a:t>‘+’</a:t>
            </a:r>
            <a:r>
              <a:rPr kumimoji="1" lang="ko-KR" altLang="en-US" sz="1400" dirty="0"/>
              <a:t>를 출력해야 함</a:t>
            </a:r>
            <a:r>
              <a:rPr kumimoji="1" lang="en-US" altLang="ko-KR" sz="1400" dirty="0"/>
              <a:t>’</a:t>
            </a:r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en-US" altLang="ko-KR" sz="800" b="0" dirty="0"/>
              <a:t> </a:t>
            </a:r>
          </a:p>
          <a:p>
            <a:pPr lvl="1"/>
            <a:endParaRPr kumimoji="1" lang="en-US" altLang="ko-KR" sz="1400" b="0" dirty="0"/>
          </a:p>
          <a:p>
            <a:pPr lvl="1"/>
            <a:endParaRPr kumimoji="1" lang="en-US" altLang="ko-KR" sz="1400" b="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1BC1C4B-62DA-114D-A169-0F445BC427CA}"/>
              </a:ext>
            </a:extLst>
          </p:cNvPr>
          <p:cNvSpPr/>
          <p:nvPr/>
        </p:nvSpPr>
        <p:spPr>
          <a:xfrm>
            <a:off x="6560025" y="2476573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0E5E467-A3F9-BF4C-9A0B-E242E9A7B0E7}"/>
              </a:ext>
            </a:extLst>
          </p:cNvPr>
          <p:cNvSpPr/>
          <p:nvPr/>
        </p:nvSpPr>
        <p:spPr>
          <a:xfrm>
            <a:off x="6560024" y="3404190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6FBE6A2-ACC4-F64A-BA6E-4DAD82E75DAB}"/>
              </a:ext>
            </a:extLst>
          </p:cNvPr>
          <p:cNvSpPr txBox="1">
            <a:spLocks/>
          </p:cNvSpPr>
          <p:nvPr/>
        </p:nvSpPr>
        <p:spPr>
          <a:xfrm>
            <a:off x="6341893" y="5205587"/>
            <a:ext cx="5322998" cy="103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kumimoji="1" lang="en-US" altLang="ko-KR" sz="1600" b="0" dirty="0">
                <a:solidFill>
                  <a:srgbClr val="FF0000"/>
                </a:solidFill>
              </a:rPr>
              <a:t>※</a:t>
            </a:r>
            <a:r>
              <a:rPr kumimoji="1" lang="ko-KR" altLang="en-US" sz="1600" b="0" dirty="0">
                <a:solidFill>
                  <a:srgbClr val="FF0000"/>
                </a:solidFill>
              </a:rPr>
              <a:t> 문제점 해결</a:t>
            </a:r>
            <a:endParaRPr kumimoji="1" lang="en-US" altLang="ko-KR" sz="1600" b="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ko-KR" altLang="en-US" sz="1400" b="0" dirty="0" err="1">
                <a:solidFill>
                  <a:srgbClr val="FF0000"/>
                </a:solidFill>
              </a:rPr>
              <a:t>반복문에서</a:t>
            </a:r>
            <a:r>
              <a:rPr kumimoji="1" lang="ko-KR" altLang="en-US" sz="1400" b="0" dirty="0">
                <a:solidFill>
                  <a:srgbClr val="FF0000"/>
                </a:solidFill>
              </a:rPr>
              <a:t> </a:t>
            </a:r>
            <a:r>
              <a:rPr kumimoji="1" lang="en-US" altLang="ko-KR" sz="1400" b="0" dirty="0">
                <a:solidFill>
                  <a:srgbClr val="FF0000"/>
                </a:solidFill>
              </a:rPr>
              <a:t>if </a:t>
            </a:r>
            <a:r>
              <a:rPr kumimoji="1" lang="ko-KR" altLang="en-US" sz="1400" b="0" dirty="0">
                <a:solidFill>
                  <a:srgbClr val="FF0000"/>
                </a:solidFill>
              </a:rPr>
              <a:t>문을 수행하지 않아 효율적</a:t>
            </a:r>
            <a:endParaRPr kumimoji="1" lang="en-US" altLang="ko-KR" sz="1400" b="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카운터용</a:t>
            </a:r>
            <a:r>
              <a:rPr kumimoji="1" lang="ko-KR" altLang="en-US" sz="1400" dirty="0">
                <a:solidFill>
                  <a:srgbClr val="FF0000"/>
                </a:solidFill>
              </a:rPr>
              <a:t> 변수를 </a:t>
            </a:r>
            <a:r>
              <a:rPr kumimoji="1" lang="en-US" altLang="ko-KR" sz="1400" dirty="0">
                <a:solidFill>
                  <a:srgbClr val="FF0000"/>
                </a:solidFill>
              </a:rPr>
              <a:t>0</a:t>
            </a:r>
            <a:r>
              <a:rPr kumimoji="1" lang="ko-KR" altLang="en-US" sz="1400" dirty="0">
                <a:solidFill>
                  <a:srgbClr val="FF0000"/>
                </a:solidFill>
              </a:rPr>
              <a:t>에서 </a:t>
            </a:r>
            <a:r>
              <a:rPr kumimoji="1" lang="en-US" altLang="ko-KR" sz="1400" dirty="0">
                <a:solidFill>
                  <a:srgbClr val="FF0000"/>
                </a:solidFill>
              </a:rPr>
              <a:t>1</a:t>
            </a:r>
            <a:r>
              <a:rPr kumimoji="1" lang="ko-KR" altLang="en-US" sz="1400" dirty="0">
                <a:solidFill>
                  <a:srgbClr val="FF0000"/>
                </a:solidFill>
              </a:rPr>
              <a:t>로 변경해도 유연하게 대응 가능</a:t>
            </a:r>
            <a:endParaRPr kumimoji="1" lang="en-US" altLang="ko-KR" sz="1400" b="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43F5C-7018-1440-81AF-C738EE39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70" y="2496280"/>
            <a:ext cx="5098445" cy="2565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46AB4B-F12A-1C4D-BB4F-309E6E0A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69" y="5127808"/>
            <a:ext cx="5098444" cy="84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58D1C-F8F4-7B4D-B24C-D0FB735CCA77}"/>
              </a:ext>
            </a:extLst>
          </p:cNvPr>
          <p:cNvSpPr txBox="1"/>
          <p:nvPr/>
        </p:nvSpPr>
        <p:spPr>
          <a:xfrm>
            <a:off x="3605010" y="3131907"/>
            <a:ext cx="254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00" dirty="0"/>
              <a:t>※ </a:t>
            </a:r>
            <a:r>
              <a:rPr kumimoji="1" lang="ko-KR" altLang="en-US" sz="1200" spc="-100" dirty="0" err="1"/>
              <a:t>파이썬에서는</a:t>
            </a:r>
            <a:r>
              <a:rPr kumimoji="1" lang="ko-KR" altLang="en-US" sz="1200" spc="-100" dirty="0"/>
              <a:t> 무시하고 싶은 값을 </a:t>
            </a:r>
            <a:r>
              <a:rPr kumimoji="1" lang="ko-KR" altLang="en-US" sz="1200" spc="-100" dirty="0" err="1"/>
              <a:t>언더스코어</a:t>
            </a:r>
            <a:r>
              <a:rPr kumimoji="1" lang="en-US" altLang="ko-KR" sz="1200" spc="-100" dirty="0"/>
              <a:t>(_)</a:t>
            </a:r>
            <a:r>
              <a:rPr kumimoji="1" lang="ko-KR" altLang="en-US" sz="1200" spc="-100" dirty="0"/>
              <a:t>로 표현할 수 있다</a:t>
            </a:r>
            <a:r>
              <a:rPr kumimoji="1" lang="en-US" altLang="ko-KR" sz="1200" spc="-100" dirty="0"/>
              <a:t>.</a:t>
            </a:r>
            <a:endParaRPr kumimoji="1" lang="ko-KR" altLang="en-US" sz="1200" spc="-1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E8FBB5-AEA6-3046-9FF7-981B12C9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62" y="4076649"/>
            <a:ext cx="4412407" cy="1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8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3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1-14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*을 </a:t>
            </a:r>
            <a:r>
              <a:rPr kumimoji="1" lang="en-US" altLang="ko-KR" sz="1600" b="0" dirty="0"/>
              <a:t>n</a:t>
            </a:r>
            <a:r>
              <a:rPr kumimoji="1" lang="ko-KR" altLang="en-US" sz="1600" b="0" dirty="0"/>
              <a:t>개 출력하되 </a:t>
            </a:r>
            <a:r>
              <a:rPr kumimoji="1" lang="en-US" altLang="ko-KR" sz="1600" b="0" dirty="0"/>
              <a:t>w</a:t>
            </a:r>
            <a:r>
              <a:rPr kumimoji="1" lang="ko-KR" altLang="en-US" sz="1600" b="0" dirty="0"/>
              <a:t>개마다 줄바꿈을 하는 프로그램</a:t>
            </a:r>
            <a:endParaRPr kumimoji="1" lang="en-US" altLang="ko-KR" b="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9CBE0F-F15F-4347-AFB3-638600E52E8F}"/>
              </a:ext>
            </a:extLst>
          </p:cNvPr>
          <p:cNvSpPr txBox="1">
            <a:spLocks/>
          </p:cNvSpPr>
          <p:nvPr/>
        </p:nvSpPr>
        <p:spPr>
          <a:xfrm>
            <a:off x="6341893" y="2429250"/>
            <a:ext cx="5322998" cy="410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b="0" dirty="0"/>
              <a:t>I</a:t>
            </a:r>
            <a:r>
              <a:rPr kumimoji="1" lang="ko-KR" altLang="en-US" sz="1600" b="0" dirty="0"/>
              <a:t>를 </a:t>
            </a:r>
            <a:r>
              <a:rPr kumimoji="1" lang="en-US" altLang="ko-KR" sz="1600" b="0" dirty="0"/>
              <a:t>1</a:t>
            </a:r>
            <a:r>
              <a:rPr kumimoji="1" lang="ko-KR" altLang="en-US" sz="1600" b="0" dirty="0"/>
              <a:t>씩 증가시키면서 *를 출력하고</a:t>
            </a:r>
            <a:r>
              <a:rPr kumimoji="1" lang="en-US" altLang="ko-KR" sz="1600" b="0" dirty="0"/>
              <a:t>,     </a:t>
            </a:r>
            <a:r>
              <a:rPr kumimoji="1" lang="ko-KR" altLang="en-US" sz="1600" b="0" dirty="0"/>
              <a:t>과      에서 </a:t>
            </a:r>
            <a:r>
              <a:rPr kumimoji="1" lang="ko-KR" altLang="en-US" sz="1600" b="0" dirty="0" err="1"/>
              <a:t>줄바꿈</a:t>
            </a:r>
            <a:endParaRPr kumimoji="1" lang="en-US" altLang="ko-KR" sz="1600" b="0" dirty="0"/>
          </a:p>
          <a:p>
            <a:r>
              <a:rPr kumimoji="1" lang="en-US" altLang="ko-KR" sz="1600" b="0" dirty="0"/>
              <a:t>    </a:t>
            </a:r>
            <a:r>
              <a:rPr kumimoji="1" lang="ko-KR" altLang="en-US" sz="1600" b="0" dirty="0"/>
              <a:t>은 </a:t>
            </a:r>
            <a:r>
              <a:rPr kumimoji="1" lang="en-US" altLang="ko-KR" sz="1600" b="0" dirty="0" err="1"/>
              <a:t>i</a:t>
            </a:r>
            <a:r>
              <a:rPr kumimoji="1" lang="ko-KR" altLang="en-US" sz="1600" b="0" dirty="0"/>
              <a:t>를 </a:t>
            </a:r>
            <a:r>
              <a:rPr kumimoji="1" lang="en-US" altLang="ko-KR" sz="1600" b="0" dirty="0"/>
              <a:t>w</a:t>
            </a:r>
            <a:r>
              <a:rPr kumimoji="1" lang="ko-KR" altLang="en-US" sz="1600" b="0" dirty="0"/>
              <a:t>로 나눈 나머지가 </a:t>
            </a:r>
            <a:r>
              <a:rPr kumimoji="1" lang="en-US" altLang="ko-KR" sz="1600" b="0" dirty="0"/>
              <a:t>w-1</a:t>
            </a:r>
            <a:r>
              <a:rPr kumimoji="1" lang="ko-KR" altLang="en-US" sz="1600" b="0" dirty="0"/>
              <a:t>일 때 </a:t>
            </a:r>
            <a:r>
              <a:rPr kumimoji="1" lang="ko-KR" altLang="en-US" sz="1600" b="0" dirty="0" err="1"/>
              <a:t>줄바꿈</a:t>
            </a:r>
            <a:endParaRPr kumimoji="1" lang="en-US" altLang="ko-KR" sz="1600" b="0" dirty="0"/>
          </a:p>
          <a:p>
            <a:r>
              <a:rPr kumimoji="1" lang="en-US" altLang="ko-KR" sz="1600" b="0" dirty="0"/>
              <a:t>    </a:t>
            </a:r>
            <a:r>
              <a:rPr kumimoji="1" lang="ko-KR" altLang="en-US" sz="1600" b="0" dirty="0"/>
              <a:t>는 </a:t>
            </a:r>
            <a:r>
              <a:rPr kumimoji="1" lang="en-US" altLang="ko-KR" sz="1600" b="0" dirty="0"/>
              <a:t>n</a:t>
            </a:r>
            <a:r>
              <a:rPr kumimoji="1" lang="ko-KR" altLang="en-US" sz="1600" b="0" dirty="0"/>
              <a:t>이 </a:t>
            </a:r>
            <a:r>
              <a:rPr kumimoji="1" lang="en-US" altLang="ko-KR" sz="1600" b="0" dirty="0"/>
              <a:t>w</a:t>
            </a:r>
            <a:r>
              <a:rPr kumimoji="1" lang="ko-KR" altLang="en-US" sz="1600" b="0" dirty="0"/>
              <a:t>의 배수가 아닐 때 마지막 </a:t>
            </a:r>
            <a:r>
              <a:rPr kumimoji="1" lang="ko-KR" altLang="en-US" sz="1600" b="0" dirty="0" err="1"/>
              <a:t>줄바꿈</a:t>
            </a:r>
            <a:endParaRPr kumimoji="1" lang="en-US" altLang="ko-KR" sz="1600" b="0" dirty="0"/>
          </a:p>
          <a:p>
            <a:pPr marL="457200" lvl="1" indent="0">
              <a:buNone/>
            </a:pPr>
            <a:endParaRPr kumimoji="1" lang="en-US" altLang="ko-KR" sz="1400" b="0" dirty="0"/>
          </a:p>
          <a:p>
            <a:pPr lvl="1"/>
            <a:endParaRPr kumimoji="1" lang="en-US" altLang="ko-KR" sz="1400" b="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1BC1C4B-62DA-114D-A169-0F445BC427CA}"/>
              </a:ext>
            </a:extLst>
          </p:cNvPr>
          <p:cNvSpPr/>
          <p:nvPr/>
        </p:nvSpPr>
        <p:spPr>
          <a:xfrm>
            <a:off x="9687538" y="2476573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0E5E467-A3F9-BF4C-9A0B-E242E9A7B0E7}"/>
              </a:ext>
            </a:extLst>
          </p:cNvPr>
          <p:cNvSpPr/>
          <p:nvPr/>
        </p:nvSpPr>
        <p:spPr>
          <a:xfrm>
            <a:off x="10244128" y="2476573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C7D1481-C945-DA48-B2AA-9B679DF056B9}"/>
              </a:ext>
            </a:extLst>
          </p:cNvPr>
          <p:cNvSpPr/>
          <p:nvPr/>
        </p:nvSpPr>
        <p:spPr>
          <a:xfrm>
            <a:off x="6606407" y="2841007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657E39D-265C-9A4D-BB21-0D362862701C}"/>
              </a:ext>
            </a:extLst>
          </p:cNvPr>
          <p:cNvSpPr/>
          <p:nvPr/>
        </p:nvSpPr>
        <p:spPr>
          <a:xfrm>
            <a:off x="6606407" y="3219400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7DC488-B279-EB4A-B4E4-42E8094EE9F3}"/>
              </a:ext>
            </a:extLst>
          </p:cNvPr>
          <p:cNvSpPr txBox="1"/>
          <p:nvPr/>
        </p:nvSpPr>
        <p:spPr>
          <a:xfrm>
            <a:off x="6510132" y="5021357"/>
            <a:ext cx="481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>
                <a:solidFill>
                  <a:srgbClr val="FF0000"/>
                </a:solidFill>
              </a:rPr>
              <a:t>※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문제점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: for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 반복이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, if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 문 판단도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C96F06-532E-6F41-89F2-13A4D1DF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58" y="2489824"/>
            <a:ext cx="4591702" cy="2482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47E2E2-23A8-0F40-9A47-DC4B92DE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58" y="5036579"/>
            <a:ext cx="4591702" cy="779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FCCD1-94F9-C04E-8D3C-C3E66BF6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58" y="5816080"/>
            <a:ext cx="4591702" cy="4987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417CB9-BBCE-7349-B29E-34B6EF2C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96" y="3677032"/>
            <a:ext cx="4814277" cy="11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88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마크 저커버그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rgbClr val="007EC5"/>
                </a:solidFill>
              </a:rPr>
              <a:t>Mark Zuckerberg, </a:t>
            </a:r>
            <a:r>
              <a:rPr lang="ko-KR" altLang="en-US" sz="1100" dirty="0">
                <a:solidFill>
                  <a:srgbClr val="007EC5"/>
                </a:solidFill>
              </a:rPr>
              <a:t>페이스북 설립자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실패하더라도 무언가 배우는 것이</a:t>
            </a:r>
            <a:endParaRPr lang="en-US" altLang="ko-KR" sz="1700" dirty="0">
              <a:solidFill>
                <a:srgbClr val="007EC5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아무것도 시도하지 않는 것보다 낫다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You are better off trying something and having it not work</a:t>
            </a:r>
          </a:p>
          <a:p>
            <a:pPr>
              <a:lnSpc>
                <a:spcPct val="110000"/>
              </a:lnSpc>
            </a:pPr>
            <a:r>
              <a:rPr lang="en-US" altLang="ko-KR" sz="1300" dirty="0">
                <a:latin typeface="Batang" panose="02030600000101010101" pitchFamily="18" charset="-127"/>
                <a:ea typeface="Batang" panose="02030600000101010101" pitchFamily="18" charset="-127"/>
              </a:rPr>
              <a:t>and learning from that than not doing anything at all.</a:t>
            </a:r>
            <a:endParaRPr lang="ko-KR" altLang="en-US" sz="13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알고리즘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5" y="4064828"/>
            <a:ext cx="3276788" cy="1832388"/>
          </a:xfrm>
        </p:spPr>
        <p:txBody>
          <a:bodyPr/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01-1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알고리즘이란</a:t>
            </a:r>
            <a:r>
              <a:rPr kumimoji="1" lang="en-US" altLang="ko-KR" dirty="0"/>
              <a:t>?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01-2</a:t>
            </a:r>
            <a:r>
              <a:rPr kumimoji="1" lang="en-US" altLang="ko-KR" dirty="0"/>
              <a:t> </a:t>
            </a:r>
            <a:r>
              <a:rPr kumimoji="1" lang="ko-KR" altLang="en-US" dirty="0"/>
              <a:t>반복하는 알고리즘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86CC1-CAC8-38C8-3DE0-F845940B4344}"/>
              </a:ext>
            </a:extLst>
          </p:cNvPr>
          <p:cNvSpPr txBox="1"/>
          <p:nvPr/>
        </p:nvSpPr>
        <p:spPr>
          <a:xfrm>
            <a:off x="8902317" y="6611779"/>
            <a:ext cx="3289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https://youtu.be/-o4Av6f0KLM?si=ubrQd77_e0UrlaJm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D7F61-5AA9-B25C-21E5-C058DBEA3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B1020-6039-9163-3541-864A992C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DAC78-6A88-062D-1BE5-D5211D048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645680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세 정수의 최댓값 구하기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– (1)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r>
              <a:rPr kumimoji="1" lang="ko-KR" altLang="en-US" sz="1800" b="1" dirty="0"/>
              <a:t>실습 </a:t>
            </a:r>
            <a:r>
              <a:rPr kumimoji="1" lang="en-US" altLang="ko-KR" sz="1800" b="1" dirty="0"/>
              <a:t>1-1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600" dirty="0"/>
              <a:t>a, b, c</a:t>
            </a:r>
            <a:r>
              <a:rPr kumimoji="1" lang="ko-KR" altLang="en-US" sz="1600" dirty="0"/>
              <a:t>에 정숫값을 입력 받아 비교하고 </a:t>
            </a:r>
            <a:r>
              <a:rPr kumimoji="1" lang="en-US" altLang="ko-KR" sz="1600" dirty="0"/>
              <a:t>maximum</a:t>
            </a:r>
            <a:r>
              <a:rPr kumimoji="1" lang="ko-KR" altLang="en-US" sz="1600" dirty="0"/>
              <a:t>으로 최댓값을 구하는 프로그램</a:t>
            </a:r>
            <a:endParaRPr kumimoji="1" lang="en-US" altLang="ko-KR" sz="1600" dirty="0"/>
          </a:p>
          <a:p>
            <a:endParaRPr kumimoji="1" lang="en-US" altLang="ko-KR" sz="1800" b="1" dirty="0"/>
          </a:p>
          <a:p>
            <a:r>
              <a:rPr kumimoji="1" lang="ko-KR" altLang="en-US" sz="1800" b="1" dirty="0"/>
              <a:t>순차 구조</a:t>
            </a:r>
            <a:r>
              <a:rPr kumimoji="1" lang="en-US" altLang="ko-KR" sz="1800" baseline="30000" dirty="0"/>
              <a:t>sequential structure</a:t>
            </a:r>
          </a:p>
          <a:p>
            <a:pPr lvl="1"/>
            <a:r>
              <a:rPr kumimoji="1" lang="ko-KR" altLang="en-US" sz="1600" dirty="0"/>
              <a:t>한 문장씩 순서대로 처리되는 구조</a:t>
            </a:r>
            <a:endParaRPr kumimoji="1" lang="en-US" altLang="ko-KR" sz="1600" dirty="0"/>
          </a:p>
          <a:p>
            <a:r>
              <a:rPr kumimoji="1" lang="ko-KR" altLang="en-US" sz="1800" b="1" dirty="0"/>
              <a:t>선택 구조</a:t>
            </a:r>
            <a:r>
              <a:rPr kumimoji="1" lang="en-US" altLang="ko-KR" sz="1800" baseline="30000" dirty="0"/>
              <a:t>select structure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조건식으로 평가한 결과에 따라</a:t>
            </a:r>
            <a:br>
              <a:rPr kumimoji="1" lang="en-US" altLang="ko-KR" sz="1600" dirty="0"/>
            </a:br>
            <a:r>
              <a:rPr kumimoji="1" lang="ko-KR" altLang="en-US" sz="1600" dirty="0"/>
              <a:t>프로그램의 실행 흐름이 변경되는 구조</a:t>
            </a:r>
            <a:endParaRPr kumimoji="1" lang="en-US" altLang="ko-KR" sz="16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AE0574-791A-82B6-EE0C-DBF84A16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66" y="1542341"/>
            <a:ext cx="5978913" cy="46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세 정수의 최댓값 구하기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– (2)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r>
              <a:rPr kumimoji="1" lang="ko-KR" altLang="en-US" sz="1800" dirty="0"/>
              <a:t>세 정수의 최댓값을 구하는 알고리즘 순서도</a:t>
            </a:r>
            <a:endParaRPr kumimoji="1" lang="en-US" altLang="ko-KR" sz="1800" dirty="0"/>
          </a:p>
          <a:p>
            <a:pPr lvl="1"/>
            <a:r>
              <a:rPr kumimoji="1" lang="ko-KR" altLang="en-US" dirty="0"/>
              <a:t>알고리즘의 흐름은 위에서 아래 방향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              :  </a:t>
            </a:r>
            <a:r>
              <a:rPr kumimoji="1" lang="ko-KR" altLang="en-US" dirty="0"/>
              <a:t>작업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           :  </a:t>
            </a:r>
            <a:r>
              <a:rPr kumimoji="1" lang="ko-KR" altLang="en-US" dirty="0"/>
              <a:t>조건식의 평가 결과에 따라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                    ’</a:t>
            </a:r>
            <a:r>
              <a:rPr kumimoji="1" lang="ko-KR" altLang="en-US" dirty="0"/>
              <a:t>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아니요</a:t>
            </a:r>
            <a:r>
              <a:rPr kumimoji="1" lang="en-US" altLang="ko-KR" dirty="0"/>
              <a:t>’ </a:t>
            </a:r>
            <a:r>
              <a:rPr kumimoji="1" lang="ko-KR" altLang="en-US" dirty="0"/>
              <a:t>중 하나를 선택</a:t>
            </a:r>
            <a:endParaRPr kumimoji="1" lang="en-US" altLang="ko-KR" dirty="0"/>
          </a:p>
          <a:p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알고리즘</a:t>
            </a:r>
            <a:r>
              <a:rPr kumimoji="1" lang="en-US" altLang="ko-KR" dirty="0"/>
              <a:t>(</a:t>
            </a:r>
            <a:r>
              <a:rPr kumimoji="1" lang="ko-KR" altLang="en-US" dirty="0"/>
              <a:t>또는 프로그램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흐르는 방향은</a:t>
            </a:r>
            <a:br>
              <a:rPr kumimoji="1" lang="en-US" altLang="ko-KR" dirty="0"/>
            </a:br>
            <a:r>
              <a:rPr kumimoji="1" lang="ko-KR" altLang="en-US" b="1" dirty="0"/>
              <a:t>조건식</a:t>
            </a:r>
            <a:r>
              <a:rPr kumimoji="1" lang="ko-KR" altLang="en-US" dirty="0"/>
              <a:t>이 결정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b="1" dirty="0"/>
              <a:t>양 갈래 선택</a:t>
            </a:r>
            <a:endParaRPr kumimoji="1" lang="en-US" altLang="ko-KR" b="1" dirty="0"/>
          </a:p>
          <a:p>
            <a:pPr lvl="2">
              <a:lnSpc>
                <a:spcPct val="120000"/>
              </a:lnSpc>
            </a:pPr>
            <a:r>
              <a:rPr kumimoji="1" lang="en-US" altLang="ko-KR" b="1" dirty="0"/>
              <a:t>                </a:t>
            </a:r>
            <a:r>
              <a:rPr kumimoji="1" lang="ko-KR" altLang="en-US" dirty="0"/>
              <a:t>안에 작성한 조건식에 따라</a:t>
            </a:r>
            <a:br>
              <a:rPr kumimoji="1" lang="en-US" altLang="ko-KR" dirty="0"/>
            </a:br>
            <a:r>
              <a:rPr kumimoji="1" lang="ko-KR" altLang="en-US" dirty="0"/>
              <a:t>알고리즘 흐름이 두 갈래로 나뉘는 것</a:t>
            </a:r>
            <a:endParaRPr kumimoji="1"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8EE34-1636-6541-A3BD-FA4513AD90E0}"/>
              </a:ext>
            </a:extLst>
          </p:cNvPr>
          <p:cNvSpPr/>
          <p:nvPr/>
        </p:nvSpPr>
        <p:spPr>
          <a:xfrm>
            <a:off x="1566610" y="3010344"/>
            <a:ext cx="686259" cy="238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52F2B28-2CBE-5D42-AD57-8844BE0CE9DD}"/>
              </a:ext>
            </a:extLst>
          </p:cNvPr>
          <p:cNvSpPr/>
          <p:nvPr/>
        </p:nvSpPr>
        <p:spPr>
          <a:xfrm>
            <a:off x="1566610" y="3325507"/>
            <a:ext cx="686259" cy="23348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7B10CD72-7A4B-664C-9EAA-E21A847413A7}"/>
              </a:ext>
            </a:extLst>
          </p:cNvPr>
          <p:cNvSpPr/>
          <p:nvPr/>
        </p:nvSpPr>
        <p:spPr>
          <a:xfrm>
            <a:off x="1999960" y="5571273"/>
            <a:ext cx="686259" cy="23348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ED1C5-01FB-FC44-8F48-E7C8315EBD34}"/>
              </a:ext>
            </a:extLst>
          </p:cNvPr>
          <p:cNvSpPr txBox="1"/>
          <p:nvPr/>
        </p:nvSpPr>
        <p:spPr>
          <a:xfrm>
            <a:off x="8814205" y="5872007"/>
            <a:ext cx="2645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※</a:t>
            </a:r>
            <a:r>
              <a:rPr kumimoji="1" lang="ko-KR" altLang="en-US" sz="1200" dirty="0"/>
              <a:t> 화살표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←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는 값의 대입을 뜻한다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158AEE-403F-B442-973B-3345419D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651" y="2573334"/>
            <a:ext cx="5870829" cy="31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8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세 정수의 최댓값 구하기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– (3)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r>
              <a:rPr kumimoji="1" lang="ko-KR" altLang="en-US" sz="1800" dirty="0"/>
              <a:t>세 정수의 최댓값을 구하는 과정에서 </a:t>
            </a:r>
            <a:r>
              <a:rPr kumimoji="1" lang="en-US" altLang="ko-KR" sz="1800" dirty="0"/>
              <a:t>maximum</a:t>
            </a:r>
            <a:r>
              <a:rPr kumimoji="1" lang="ko-KR" altLang="en-US" sz="1800" dirty="0"/>
              <a:t>값의 변화</a:t>
            </a:r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612480-53DF-8641-9EC7-252B99D5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38" y="2727391"/>
            <a:ext cx="9837722" cy="30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세 정수의 최댓값 구하기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– (4)</a:t>
            </a:r>
            <a:endParaRPr kumimoji="1" lang="ko-KR" altLang="en-US" sz="2000" b="1" dirty="0">
              <a:solidFill>
                <a:srgbClr val="007EC5"/>
              </a:solidFill>
            </a:endParaRP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알고리즘의 정의</a:t>
            </a:r>
            <a:endParaRPr kumimoji="1" lang="en-US" altLang="ko-KR" sz="1800" dirty="0"/>
          </a:p>
          <a:p>
            <a:endParaRPr kumimoji="1" lang="en-US" altLang="ko-KR" dirty="0"/>
          </a:p>
          <a:p>
            <a:endParaRPr kumimoji="1" lang="en-US" altLang="ko-KR" sz="1800" dirty="0"/>
          </a:p>
          <a:p>
            <a:pPr lvl="1">
              <a:lnSpc>
                <a:spcPct val="120000"/>
              </a:lnSpc>
            </a:pP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올바른 알고리즘이란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어떠한 경우에도 실행 결과가 똑같이 나오는 것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말한다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만약 알고리즘의 실행 결과가 어떤 경우에는 맞고 어떤 경우에는 틀리면 올바른 알고리즘이라고 할 수 없다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F5715C3-2A31-4644-8189-A7C22A1F9B04}"/>
              </a:ext>
            </a:extLst>
          </p:cNvPr>
          <p:cNvSpPr/>
          <p:nvPr/>
        </p:nvSpPr>
        <p:spPr>
          <a:xfrm>
            <a:off x="2527850" y="3018182"/>
            <a:ext cx="7136297" cy="583096"/>
          </a:xfrm>
          <a:prstGeom prst="roundRect">
            <a:avLst>
              <a:gd name="adj" fmla="val 18940"/>
            </a:avLst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</a:rPr>
              <a:t>알고리즘</a:t>
            </a:r>
            <a:r>
              <a:rPr kumimoji="1" lang="en-US" altLang="ko-KR" dirty="0">
                <a:solidFill>
                  <a:schemeClr val="bg1"/>
                </a:solidFill>
              </a:rPr>
              <a:t>: </a:t>
            </a:r>
            <a:r>
              <a:rPr kumimoji="1" lang="ko-KR" altLang="en-US" dirty="0">
                <a:solidFill>
                  <a:schemeClr val="bg1"/>
                </a:solidFill>
              </a:rPr>
              <a:t>어떠한 문제를 해결하기 위해 정해 놓은 일련의 절차</a:t>
            </a:r>
          </a:p>
        </p:txBody>
      </p:sp>
    </p:spTree>
    <p:extLst>
      <p:ext uri="{BB962C8B-B14F-4D97-AF65-F5344CB8AC3E}">
        <p14:creationId xmlns:p14="http://schemas.microsoft.com/office/powerpoint/2010/main" val="354429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6218-7CA0-BE85-7E9D-EAD43C8F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4307C-EE17-92D3-87ED-92207420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8CB5C-EFB8-CC4B-8B70-0EF77A6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sz="1800"/>
              <a:t>알고리즘 </a:t>
            </a:r>
            <a:r>
              <a:rPr kumimoji="1" lang="ko-KR" altLang="en-US" sz="1800" dirty="0"/>
              <a:t>순서도</a:t>
            </a:r>
            <a:endParaRPr kumimoji="1" lang="en-US" altLang="ko-KR" sz="1800" dirty="0"/>
          </a:p>
          <a:p>
            <a:pPr lvl="1">
              <a:lnSpc>
                <a:spcPct val="150000"/>
              </a:lnSpc>
            </a:pPr>
            <a:r>
              <a:rPr kumimoji="1" lang="ko-KR" altLang="en-US"/>
              <a:t>프로그램</a:t>
            </a:r>
            <a:r>
              <a:rPr kumimoji="1" lang="en-US" altLang="ko-KR"/>
              <a:t>(</a:t>
            </a:r>
            <a:r>
              <a:rPr kumimoji="1" lang="ko-KR" altLang="en-US"/>
              <a:t>기능</a:t>
            </a:r>
            <a:r>
              <a:rPr kumimoji="1" lang="en-US" altLang="ko-KR"/>
              <a:t>)</a:t>
            </a:r>
            <a:r>
              <a:rPr kumimoji="1" lang="ko-KR" altLang="en-US"/>
              <a:t>의 논리적 흐름을 도식화 한 것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왜 필요한가</a:t>
            </a:r>
            <a:r>
              <a:rPr kumimoji="1" lang="en-US" altLang="ko-KR"/>
              <a:t>?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/>
              <a:t>어떤 </a:t>
            </a:r>
            <a:r>
              <a:rPr kumimoji="1" lang="en-US" altLang="ko-KR"/>
              <a:t>"</a:t>
            </a:r>
            <a:r>
              <a:rPr kumimoji="1" lang="ko-KR" altLang="en-US"/>
              <a:t>기능</a:t>
            </a:r>
            <a:r>
              <a:rPr kumimoji="1" lang="en-US" altLang="ko-KR"/>
              <a:t>"</a:t>
            </a:r>
            <a:r>
              <a:rPr kumimoji="1" lang="ko-KR" altLang="en-US"/>
              <a:t>을 수학</a:t>
            </a:r>
            <a:r>
              <a:rPr kumimoji="1" lang="en-US" altLang="ko-KR"/>
              <a:t>/</a:t>
            </a:r>
            <a:r>
              <a:rPr kumimoji="1" lang="ko-KR" altLang="en-US"/>
              <a:t>공학적으로 개발</a:t>
            </a:r>
            <a:r>
              <a:rPr kumimoji="1" lang="en-US" altLang="ko-KR"/>
              <a:t>/</a:t>
            </a:r>
            <a:r>
              <a:rPr kumimoji="1" lang="ko-KR" altLang="en-US"/>
              <a:t>연구</a:t>
            </a:r>
            <a:endParaRPr kumimoji="1" lang="en-US" altLang="ko-KR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/>
              <a:t>이를 </a:t>
            </a:r>
            <a:r>
              <a:rPr kumimoji="1" lang="en-US" altLang="ko-KR"/>
              <a:t>"</a:t>
            </a:r>
            <a:r>
              <a:rPr kumimoji="1" lang="ko-KR" altLang="en-US"/>
              <a:t>알고리즘</a:t>
            </a:r>
            <a:r>
              <a:rPr kumimoji="1" lang="en-US" altLang="ko-KR"/>
              <a:t>" </a:t>
            </a:r>
            <a:r>
              <a:rPr kumimoji="1" lang="ko-KR" altLang="en-US"/>
              <a:t>형태로 정리</a:t>
            </a:r>
            <a:endParaRPr kumimoji="1" lang="en-US" altLang="ko-KR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/>
              <a:t>알고리즘은 아직 </a:t>
            </a:r>
            <a:r>
              <a:rPr kumimoji="1" lang="en-US" altLang="ko-KR"/>
              <a:t>"</a:t>
            </a:r>
            <a:r>
              <a:rPr kumimoji="1" lang="ko-KR" altLang="en-US"/>
              <a:t>구현</a:t>
            </a:r>
            <a:r>
              <a:rPr kumimoji="1" lang="en-US" altLang="ko-KR"/>
              <a:t>"</a:t>
            </a:r>
            <a:r>
              <a:rPr kumimoji="1" lang="ko-KR" altLang="en-US"/>
              <a:t>되지 않은 이론</a:t>
            </a:r>
            <a:r>
              <a:rPr kumimoji="1" lang="en-US" altLang="ko-KR"/>
              <a:t>/</a:t>
            </a:r>
            <a:r>
              <a:rPr kumimoji="1" lang="ko-KR" altLang="en-US"/>
              <a:t>지식 개념</a:t>
            </a:r>
            <a:endParaRPr kumimoji="1" lang="en-US" altLang="ko-KR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/>
              <a:t>필요한 곳에 개발도구</a:t>
            </a:r>
            <a:r>
              <a:rPr kumimoji="1" lang="en-US" altLang="ko-KR"/>
              <a:t>(C</a:t>
            </a:r>
            <a:r>
              <a:rPr kumimoji="1" lang="ko-KR" altLang="en-US"/>
              <a:t>언어</a:t>
            </a:r>
            <a:r>
              <a:rPr kumimoji="1" lang="en-US" altLang="ko-KR"/>
              <a:t>, Python, Java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r>
              <a:rPr kumimoji="1" lang="ko-KR" altLang="en-US"/>
              <a:t>으로 알고리즘을 </a:t>
            </a:r>
            <a:r>
              <a:rPr kumimoji="1" lang="en-US" altLang="ko-KR"/>
              <a:t>"</a:t>
            </a:r>
            <a:r>
              <a:rPr kumimoji="1" lang="ko-KR" altLang="en-US"/>
              <a:t>프로그래밍</a:t>
            </a:r>
            <a:r>
              <a:rPr kumimoji="1" lang="en-US" altLang="ko-KR"/>
              <a:t>" (=</a:t>
            </a:r>
            <a:r>
              <a:rPr kumimoji="1" lang="ko-KR" altLang="en-US"/>
              <a:t>프로그램을 작성</a:t>
            </a:r>
            <a:r>
              <a:rPr kumimoji="1" lang="en-US" altLang="ko-KR"/>
              <a:t>) (=</a:t>
            </a:r>
            <a:r>
              <a:rPr kumimoji="1" lang="ko-KR" altLang="en-US"/>
              <a:t>구현</a:t>
            </a:r>
            <a:r>
              <a:rPr kumimoji="1" lang="en-US" altLang="ko-KR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/>
              <a:t>프로그램을 </a:t>
            </a:r>
            <a:r>
              <a:rPr kumimoji="1" lang="en-US" altLang="ko-KR"/>
              <a:t>"</a:t>
            </a:r>
            <a:r>
              <a:rPr kumimoji="1" lang="ko-KR" altLang="en-US"/>
              <a:t>실행</a:t>
            </a:r>
            <a:r>
              <a:rPr kumimoji="1" lang="en-US" altLang="ko-KR"/>
              <a:t>" </a:t>
            </a:r>
            <a:r>
              <a:rPr kumimoji="1" lang="ko-KR" altLang="en-US"/>
              <a:t>하여 필요한 기능을 사용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163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695968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조건문과 분기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</a:t>
            </a:r>
            <a:r>
              <a:rPr kumimoji="1" lang="en-US" altLang="ko-KR" dirty="0">
                <a:solidFill>
                  <a:srgbClr val="007EC5"/>
                </a:solidFill>
              </a:rPr>
              <a:t>1)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r>
              <a:rPr kumimoji="1" lang="ko-KR" altLang="en-US" sz="1800" b="1" dirty="0"/>
              <a:t>실습 </a:t>
            </a:r>
            <a:r>
              <a:rPr kumimoji="1" lang="en-US" altLang="ko-KR" sz="1800" b="1" dirty="0"/>
              <a:t>1-3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입력 받은 정숫값의 부호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양수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음수</a:t>
            </a:r>
            <a:r>
              <a:rPr kumimoji="1" lang="en-US" altLang="ko-KR" sz="1600" dirty="0"/>
              <a:t>, 0)</a:t>
            </a:r>
            <a:r>
              <a:rPr kumimoji="1" lang="ko-KR" altLang="en-US" dirty="0"/>
              <a:t>를</a:t>
            </a:r>
            <a:br>
              <a:rPr kumimoji="1" lang="en-US" altLang="ko-KR" dirty="0"/>
            </a:br>
            <a:r>
              <a:rPr kumimoji="1" lang="ko-KR" altLang="en-US" dirty="0"/>
              <a:t>판단하여 출력하는 </a:t>
            </a:r>
            <a:r>
              <a:rPr kumimoji="1" lang="ko-KR" altLang="en-US" sz="1600" dirty="0"/>
              <a:t>프로그램</a:t>
            </a:r>
            <a:endParaRPr kumimoji="1" lang="en-US" altLang="ko-KR" sz="1600" dirty="0"/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n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양수면</a:t>
            </a:r>
            <a:r>
              <a:rPr kumimoji="1" lang="ko-KR" altLang="en-US" dirty="0"/>
              <a:t>      이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음수면</a:t>
            </a:r>
            <a:r>
              <a:rPr kumimoji="1" lang="ko-KR" altLang="en-US" dirty="0"/>
              <a:t>      가</a:t>
            </a:r>
            <a:r>
              <a:rPr kumimoji="1" lang="en-US" altLang="ko-KR" dirty="0"/>
              <a:t>, 0</a:t>
            </a:r>
            <a:r>
              <a:rPr kumimoji="1" lang="ko-KR" altLang="en-US" dirty="0"/>
              <a:t>이면      이 실행됨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흐름이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개로 분기됨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7DF75C4-AD61-0E4B-B84F-866DF3BA8CEE}"/>
              </a:ext>
            </a:extLst>
          </p:cNvPr>
          <p:cNvSpPr/>
          <p:nvPr/>
        </p:nvSpPr>
        <p:spPr>
          <a:xfrm>
            <a:off x="2540552" y="3057816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D9FB4EC-C4C6-DA42-BDC4-3981F15D385B}"/>
              </a:ext>
            </a:extLst>
          </p:cNvPr>
          <p:cNvSpPr/>
          <p:nvPr/>
        </p:nvSpPr>
        <p:spPr>
          <a:xfrm>
            <a:off x="3765191" y="3057816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2819836-2AEE-0F44-BACC-39BEF658DD38}"/>
              </a:ext>
            </a:extLst>
          </p:cNvPr>
          <p:cNvSpPr/>
          <p:nvPr/>
        </p:nvSpPr>
        <p:spPr>
          <a:xfrm>
            <a:off x="4885718" y="3057816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851F76-81AB-6A47-9933-749B6070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43" y="2003468"/>
            <a:ext cx="5014437" cy="3731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72AF22-BCE7-5C43-93D9-D9BC94FB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84" y="3769072"/>
            <a:ext cx="5014437" cy="2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6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5449</TotalTime>
  <Words>1475</Words>
  <Application>Microsoft Office PowerPoint</Application>
  <PresentationFormat>와이드스크린</PresentationFormat>
  <Paragraphs>233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맑은 고딕</vt:lpstr>
      <vt:lpstr>바탕</vt:lpstr>
      <vt:lpstr>바탕</vt:lpstr>
      <vt:lpstr>Arial</vt:lpstr>
      <vt:lpstr>Wingdings</vt:lpstr>
      <vt:lpstr>Office 테마</vt:lpstr>
      <vt:lpstr>PowerPoint 프레젠테이션</vt:lpstr>
      <vt:lpstr>데이터 구조 입문 (with python)</vt:lpstr>
      <vt:lpstr>PowerPoint 프레젠테이션</vt:lpstr>
      <vt:lpstr>01-1 알고리즘이란?</vt:lpstr>
      <vt:lpstr>01-1 알고리즘이란?</vt:lpstr>
      <vt:lpstr>01-1 알고리즘이란?</vt:lpstr>
      <vt:lpstr>01-1 알고리즘이란?</vt:lpstr>
      <vt:lpstr>01-1 알고리즘이란?</vt:lpstr>
      <vt:lpstr>01-1 알고리즘이란?</vt:lpstr>
      <vt:lpstr>01-1 알고리즘이란?</vt:lpstr>
      <vt:lpstr>01-1 알고리즘이란?</vt:lpstr>
      <vt:lpstr>01-1 알고리즘이란?</vt:lpstr>
      <vt:lpstr>01-1 알고리즘이란?</vt:lpstr>
      <vt:lpstr>01-1 알고리즘이란?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김종현</cp:lastModifiedBy>
  <cp:revision>152</cp:revision>
  <cp:lastPrinted>2020-07-23T17:41:23Z</cp:lastPrinted>
  <dcterms:created xsi:type="dcterms:W3CDTF">2020-07-22T11:00:58Z</dcterms:created>
  <dcterms:modified xsi:type="dcterms:W3CDTF">2025-03-04T13:39:15Z</dcterms:modified>
</cp:coreProperties>
</file>